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8229600" cx="14630400"/>
  <p:notesSz cx="8229600" cy="14630400"/>
  <p:embeddedFontLst>
    <p:embeddedFont>
      <p:font typeface="Nunito"/>
      <p:regular r:id="rId20"/>
      <p:bold r:id="rId21"/>
      <p:italic r:id="rId22"/>
      <p:boldItalic r:id="rId23"/>
    </p:embeddedFont>
    <p:embeddedFont>
      <p:font typeface="PT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PTSans-regular.fntdata"/><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ans-italic.fntdata"/><Relationship Id="rId25" Type="http://schemas.openxmlformats.org/officeDocument/2006/relationships/font" Target="fonts/PTSans-bold.fntdata"/><Relationship Id="rId27" Type="http://schemas.openxmlformats.org/officeDocument/2006/relationships/font" Target="fonts/PT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pic>
        <p:nvPicPr>
          <p:cNvPr descr="preencoded.png" id="51" name="Google Shape;5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pic>
        <p:nvPicPr>
          <p:cNvPr descr="preencoded.png" id="55" name="Google Shape;55;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p13"/>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58" name="Shape 58"/>
        <p:cNvGrpSpPr/>
        <p:nvPr/>
      </p:nvGrpSpPr>
      <p:grpSpPr>
        <a:xfrm>
          <a:off x="0" y="0"/>
          <a:ext cx="0" cy="0"/>
          <a:chOff x="0" y="0"/>
          <a:chExt cx="0" cy="0"/>
        </a:xfrm>
      </p:grpSpPr>
      <p:pic>
        <p:nvPicPr>
          <p:cNvPr descr="preencoded.png" id="59" name="Google Shape;59;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p14"/>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62" name="Shape 62"/>
        <p:cNvGrpSpPr/>
        <p:nvPr/>
      </p:nvGrpSpPr>
      <p:grpSpPr>
        <a:xfrm>
          <a:off x="0" y="0"/>
          <a:ext cx="0" cy="0"/>
          <a:chOff x="0" y="0"/>
          <a:chExt cx="0" cy="0"/>
        </a:xfrm>
      </p:grpSpPr>
      <p:pic>
        <p:nvPicPr>
          <p:cNvPr descr="preencoded.png" id="63" name="Google Shape;63;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4" name="Google Shape;64;p15"/>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66" name="Shape 66"/>
        <p:cNvGrpSpPr/>
        <p:nvPr/>
      </p:nvGrpSpPr>
      <p:grpSpPr>
        <a:xfrm>
          <a:off x="0" y="0"/>
          <a:ext cx="0" cy="0"/>
          <a:chOff x="0" y="0"/>
          <a:chExt cx="0" cy="0"/>
        </a:xfrm>
      </p:grpSpPr>
      <p:pic>
        <p:nvPicPr>
          <p:cNvPr descr="preencoded.png" id="67" name="Google Shape;67;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8" name="Google Shape;68;p16"/>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6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4.png"/><Relationship Id="rId4" Type="http://schemas.openxmlformats.org/officeDocument/2006/relationships/image" Target="../media/image71.png"/><Relationship Id="rId5" Type="http://schemas.openxmlformats.org/officeDocument/2006/relationships/image" Target="../media/image58.png"/><Relationship Id="rId6" Type="http://schemas.openxmlformats.org/officeDocument/2006/relationships/image" Target="../media/image67.png"/><Relationship Id="rId7" Type="http://schemas.openxmlformats.org/officeDocument/2006/relationships/image" Target="../media/image61.png"/><Relationship Id="rId8"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drive.google.com/file/d/1BUNwSGDZd3ql2F2Zczq4Gaaonifa12uD/view?usp=drive_link" TargetMode="Externa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74.png"/><Relationship Id="rId7" Type="http://schemas.openxmlformats.org/officeDocument/2006/relationships/image" Target="../media/image77.png"/><Relationship Id="rId8"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orld-heart-federation.org/world-heart-observatory/trends/" TargetMode="External"/><Relationship Id="rId4" Type="http://schemas.openxmlformats.org/officeDocument/2006/relationships/image" Target="../media/image32.png"/><Relationship Id="rId5" Type="http://schemas.openxmlformats.org/officeDocument/2006/relationships/hyperlink" Target="https://www.healthdata.org/news-events/newsroom/news-releases/new-report-tracks-latest-trends-global-cardiovascular-health" TargetMode="External"/><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hyperlink" Target="https://www.kaggle.com/datasets/scientificstephen/medical-examination-dataset-analysis" TargetMode="External"/><Relationship Id="rId9" Type="http://schemas.openxmlformats.org/officeDocument/2006/relationships/image" Target="../media/image55.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18.png"/><Relationship Id="rId8"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1.png"/><Relationship Id="rId4" Type="http://schemas.openxmlformats.org/officeDocument/2006/relationships/image" Target="../media/image31.png"/><Relationship Id="rId5" Type="http://schemas.openxmlformats.org/officeDocument/2006/relationships/image" Target="../media/image57.png"/><Relationship Id="rId6"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60.png"/><Relationship Id="rId6" Type="http://schemas.openxmlformats.org/officeDocument/2006/relationships/image" Target="../media/image45.png"/><Relationship Id="rId7"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2.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10" Type="http://schemas.openxmlformats.org/officeDocument/2006/relationships/image" Target="../media/image76.png"/><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43.png"/><Relationship Id="rId9"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68.png"/><Relationship Id="rId7" Type="http://schemas.openxmlformats.org/officeDocument/2006/relationships/image" Target="../media/image48.png"/><Relationship Id="rId8"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drive.google.com/file/d/1Dx10cvW0R3j4E9njzWyb7hNHwHXQnFbb/view?usp=drive_link" TargetMode="Externa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preencoded.png" id="76" name="Google Shape;76;p18"/>
          <p:cNvPicPr preferRelativeResize="0"/>
          <p:nvPr/>
        </p:nvPicPr>
        <p:blipFill rotWithShape="1">
          <a:blip r:embed="rId3">
            <a:alphaModFix/>
          </a:blip>
          <a:srcRect b="0" l="0" r="0" t="0"/>
          <a:stretch/>
        </p:blipFill>
        <p:spPr>
          <a:xfrm>
            <a:off x="7315200" y="0"/>
            <a:ext cx="7315200" cy="8229600"/>
          </a:xfrm>
          <a:prstGeom prst="rect">
            <a:avLst/>
          </a:prstGeom>
          <a:noFill/>
          <a:ln>
            <a:noFill/>
          </a:ln>
        </p:spPr>
      </p:pic>
      <p:sp>
        <p:nvSpPr>
          <p:cNvPr id="77" name="Google Shape;77;p18"/>
          <p:cNvSpPr/>
          <p:nvPr/>
        </p:nvSpPr>
        <p:spPr>
          <a:xfrm>
            <a:off x="734973" y="577453"/>
            <a:ext cx="5845254" cy="1235154"/>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0002E"/>
              </a:buClr>
              <a:buSzPts val="3850"/>
              <a:buFont typeface="Nunito"/>
              <a:buNone/>
            </a:pPr>
            <a:r>
              <a:rPr b="0" i="0" lang="en-US" sz="3850" u="none" cap="none" strike="noStrike">
                <a:solidFill>
                  <a:srgbClr val="00002E"/>
                </a:solidFill>
                <a:latin typeface="Nunito"/>
                <a:ea typeface="Nunito"/>
                <a:cs typeface="Nunito"/>
                <a:sym typeface="Nunito"/>
              </a:rPr>
              <a:t>HealthCare Predictive Analysis</a:t>
            </a:r>
            <a:endParaRPr b="0" i="0" sz="3850" u="none" cap="none" strike="noStrike"/>
          </a:p>
        </p:txBody>
      </p:sp>
      <p:sp>
        <p:nvSpPr>
          <p:cNvPr id="78" name="Google Shape;78;p18"/>
          <p:cNvSpPr/>
          <p:nvPr/>
        </p:nvSpPr>
        <p:spPr>
          <a:xfrm>
            <a:off x="734973" y="2127528"/>
            <a:ext cx="4283393" cy="494109"/>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00002E"/>
              </a:buClr>
              <a:buSzPts val="3100"/>
              <a:buFont typeface="Nunito"/>
              <a:buNone/>
            </a:pPr>
            <a:r>
              <a:rPr b="0" i="0" lang="en-US" sz="3100" u="none" cap="none" strike="noStrike">
                <a:solidFill>
                  <a:srgbClr val="00002E"/>
                </a:solidFill>
                <a:latin typeface="Nunito"/>
                <a:ea typeface="Nunito"/>
                <a:cs typeface="Nunito"/>
                <a:sym typeface="Nunito"/>
              </a:rPr>
              <a:t>Cardiovascular Disease </a:t>
            </a:r>
            <a:endParaRPr b="0" i="0" sz="3100" u="none" cap="none" strike="noStrike"/>
          </a:p>
        </p:txBody>
      </p:sp>
      <p:sp>
        <p:nvSpPr>
          <p:cNvPr id="79" name="Google Shape;79;p18"/>
          <p:cNvSpPr/>
          <p:nvPr/>
        </p:nvSpPr>
        <p:spPr>
          <a:xfrm>
            <a:off x="734973" y="2936558"/>
            <a:ext cx="2964894" cy="370523"/>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2E"/>
              </a:buClr>
              <a:buSzPts val="2300"/>
              <a:buFont typeface="Nunito"/>
              <a:buNone/>
            </a:pPr>
            <a:r>
              <a:rPr b="0" i="0" lang="en-US" sz="2300" u="none" cap="none" strike="noStrike">
                <a:solidFill>
                  <a:srgbClr val="00002E"/>
                </a:solidFill>
                <a:latin typeface="Nunito"/>
                <a:ea typeface="Nunito"/>
                <a:cs typeface="Nunito"/>
                <a:sym typeface="Nunito"/>
              </a:rPr>
              <a:t>Team Members:</a:t>
            </a:r>
            <a:endParaRPr b="0" i="0" sz="2300" u="none" cap="none" strike="noStrike"/>
          </a:p>
        </p:txBody>
      </p:sp>
      <p:sp>
        <p:nvSpPr>
          <p:cNvPr id="80" name="Google Shape;80;p18"/>
          <p:cNvSpPr/>
          <p:nvPr/>
        </p:nvSpPr>
        <p:spPr>
          <a:xfrm>
            <a:off x="734973" y="3622000"/>
            <a:ext cx="5845254" cy="335994"/>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00002E"/>
              </a:buClr>
              <a:buSzPts val="1650"/>
              <a:buFont typeface="PT Sans"/>
              <a:buChar char="•"/>
            </a:pPr>
            <a:r>
              <a:rPr b="0" i="0" lang="en-US" sz="1650" u="none" cap="none" strike="noStrike">
                <a:solidFill>
                  <a:srgbClr val="00002E"/>
                </a:solidFill>
                <a:latin typeface="PT Sans"/>
                <a:ea typeface="PT Sans"/>
                <a:cs typeface="PT Sans"/>
                <a:sym typeface="PT Sans"/>
              </a:rPr>
              <a:t>Amina Zeyad Atta Ibrahim </a:t>
            </a:r>
            <a:endParaRPr b="0" i="0" sz="1650" u="none" cap="none" strike="noStrike"/>
          </a:p>
        </p:txBody>
      </p:sp>
      <p:sp>
        <p:nvSpPr>
          <p:cNvPr id="81" name="Google Shape;81;p18"/>
          <p:cNvSpPr/>
          <p:nvPr/>
        </p:nvSpPr>
        <p:spPr>
          <a:xfrm>
            <a:off x="734973" y="4031456"/>
            <a:ext cx="5845254" cy="335994"/>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00002E"/>
              </a:buClr>
              <a:buSzPts val="1650"/>
              <a:buFont typeface="PT Sans"/>
              <a:buChar char="•"/>
            </a:pPr>
            <a:r>
              <a:rPr b="0" i="0" lang="en-US" sz="1650" u="none" cap="none" strike="noStrike">
                <a:solidFill>
                  <a:srgbClr val="00002E"/>
                </a:solidFill>
                <a:latin typeface="PT Sans"/>
                <a:ea typeface="PT Sans"/>
                <a:cs typeface="PT Sans"/>
                <a:sym typeface="PT Sans"/>
              </a:rPr>
              <a:t>Amr Ashour Mohamed Ali </a:t>
            </a:r>
            <a:endParaRPr b="0" i="0" sz="1650" u="none" cap="none" strike="noStrike"/>
          </a:p>
        </p:txBody>
      </p:sp>
      <p:sp>
        <p:nvSpPr>
          <p:cNvPr id="82" name="Google Shape;82;p18"/>
          <p:cNvSpPr/>
          <p:nvPr/>
        </p:nvSpPr>
        <p:spPr>
          <a:xfrm>
            <a:off x="734973" y="4440912"/>
            <a:ext cx="5845254" cy="335994"/>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00002E"/>
              </a:buClr>
              <a:buSzPts val="1650"/>
              <a:buFont typeface="PT Sans"/>
              <a:buChar char="•"/>
            </a:pPr>
            <a:r>
              <a:rPr b="0" i="0" lang="en-US" sz="1650" u="none" cap="none" strike="noStrike">
                <a:solidFill>
                  <a:srgbClr val="00002E"/>
                </a:solidFill>
                <a:latin typeface="PT Sans"/>
                <a:ea typeface="PT Sans"/>
                <a:cs typeface="PT Sans"/>
                <a:sym typeface="PT Sans"/>
              </a:rPr>
              <a:t>Elham Mokhtar Ahmed Mohammed</a:t>
            </a:r>
            <a:endParaRPr b="0" i="0" sz="1650" u="none" cap="none" strike="noStrike"/>
          </a:p>
        </p:txBody>
      </p:sp>
      <p:sp>
        <p:nvSpPr>
          <p:cNvPr id="83" name="Google Shape;83;p18"/>
          <p:cNvSpPr/>
          <p:nvPr/>
        </p:nvSpPr>
        <p:spPr>
          <a:xfrm>
            <a:off x="734973" y="4850368"/>
            <a:ext cx="5845254" cy="335994"/>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00002E"/>
              </a:buClr>
              <a:buSzPts val="1650"/>
              <a:buFont typeface="PT Sans"/>
              <a:buChar char="•"/>
            </a:pPr>
            <a:r>
              <a:rPr b="0" i="0" lang="en-US" sz="1650" u="none" cap="none" strike="noStrike">
                <a:solidFill>
                  <a:srgbClr val="00002E"/>
                </a:solidFill>
                <a:latin typeface="PT Sans"/>
                <a:ea typeface="PT Sans"/>
                <a:cs typeface="PT Sans"/>
                <a:sym typeface="PT Sans"/>
              </a:rPr>
              <a:t>Enas Samir Abbas Mohamed </a:t>
            </a:r>
            <a:endParaRPr b="0" i="0" sz="1650" u="none" cap="none" strike="noStrike"/>
          </a:p>
        </p:txBody>
      </p:sp>
      <p:sp>
        <p:nvSpPr>
          <p:cNvPr id="84" name="Google Shape;84;p18"/>
          <p:cNvSpPr/>
          <p:nvPr/>
        </p:nvSpPr>
        <p:spPr>
          <a:xfrm>
            <a:off x="734973" y="5259824"/>
            <a:ext cx="5845254" cy="335994"/>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00002E"/>
              </a:buClr>
              <a:buSzPts val="1650"/>
              <a:buFont typeface="PT Sans"/>
              <a:buChar char="•"/>
            </a:pPr>
            <a:r>
              <a:rPr b="0" i="0" lang="en-US" sz="1650" u="none" cap="none" strike="noStrike">
                <a:solidFill>
                  <a:srgbClr val="00002E"/>
                </a:solidFill>
                <a:latin typeface="PT Sans"/>
                <a:ea typeface="PT Sans"/>
                <a:cs typeface="PT Sans"/>
                <a:sym typeface="PT Sans"/>
              </a:rPr>
              <a:t>Esraa Mohamed Sayed Mohamed</a:t>
            </a:r>
            <a:endParaRPr b="0" i="0" sz="1650" u="none" cap="none" strike="noStrike"/>
          </a:p>
        </p:txBody>
      </p:sp>
      <p:sp>
        <p:nvSpPr>
          <p:cNvPr id="85" name="Google Shape;85;p18"/>
          <p:cNvSpPr/>
          <p:nvPr/>
        </p:nvSpPr>
        <p:spPr>
          <a:xfrm>
            <a:off x="734973" y="5910739"/>
            <a:ext cx="3287673" cy="370523"/>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2E"/>
              </a:buClr>
              <a:buSzPts val="2300"/>
              <a:buFont typeface="Nunito"/>
              <a:buNone/>
            </a:pPr>
            <a:r>
              <a:rPr b="0" i="0" lang="en-US" sz="2300" u="none" cap="none" strike="noStrike">
                <a:solidFill>
                  <a:srgbClr val="00002E"/>
                </a:solidFill>
                <a:latin typeface="Nunito"/>
                <a:ea typeface="Nunito"/>
                <a:cs typeface="Nunito"/>
                <a:sym typeface="Nunito"/>
              </a:rPr>
              <a:t> Training Company: CLS </a:t>
            </a:r>
            <a:endParaRPr b="0" i="0" sz="2300" u="none" cap="none" strike="noStrike"/>
          </a:p>
        </p:txBody>
      </p:sp>
      <p:sp>
        <p:nvSpPr>
          <p:cNvPr id="86" name="Google Shape;86;p18"/>
          <p:cNvSpPr/>
          <p:nvPr/>
        </p:nvSpPr>
        <p:spPr>
          <a:xfrm>
            <a:off x="734973" y="6596182"/>
            <a:ext cx="5080040" cy="370523"/>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2E"/>
              </a:buClr>
              <a:buSzPts val="2300"/>
              <a:buFont typeface="Nunito"/>
              <a:buNone/>
            </a:pPr>
            <a:r>
              <a:rPr b="0" i="0" lang="en-US" sz="2300" u="none" cap="none" strike="noStrike">
                <a:solidFill>
                  <a:srgbClr val="00002E"/>
                </a:solidFill>
                <a:latin typeface="Nunito"/>
                <a:ea typeface="Nunito"/>
                <a:cs typeface="Nunito"/>
                <a:sym typeface="Nunito"/>
              </a:rPr>
              <a:t>Group Number: CLS__CAI2_AIS4_G4 </a:t>
            </a:r>
            <a:endParaRPr b="0" i="0" sz="2300" u="none" cap="none" strike="noStrike"/>
          </a:p>
        </p:txBody>
      </p:sp>
      <p:sp>
        <p:nvSpPr>
          <p:cNvPr id="87" name="Google Shape;87;p18"/>
          <p:cNvSpPr/>
          <p:nvPr/>
        </p:nvSpPr>
        <p:spPr>
          <a:xfrm>
            <a:off x="734973" y="7281624"/>
            <a:ext cx="4178737" cy="370523"/>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2E"/>
              </a:buClr>
              <a:buSzPts val="2300"/>
              <a:buFont typeface="Nunito"/>
              <a:buNone/>
            </a:pPr>
            <a:r>
              <a:rPr b="0" i="0" lang="en-US" sz="2300" u="none" cap="none" strike="noStrike">
                <a:solidFill>
                  <a:srgbClr val="00002E"/>
                </a:solidFill>
                <a:latin typeface="Nunito"/>
                <a:ea typeface="Nunito"/>
                <a:cs typeface="Nunito"/>
                <a:sym typeface="Nunito"/>
              </a:rPr>
              <a:t>Instructor: Mahmoud El-Sayed </a:t>
            </a:r>
            <a:endParaRPr b="0" i="0" sz="23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p:nvPr/>
        </p:nvSpPr>
        <p:spPr>
          <a:xfrm>
            <a:off x="607338" y="477202"/>
            <a:ext cx="5869305" cy="5104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3200"/>
              <a:buFont typeface="Nunito"/>
              <a:buNone/>
            </a:pPr>
            <a:r>
              <a:rPr b="0" i="0" lang="en-US" sz="3200" u="none" cap="none" strike="noStrike">
                <a:solidFill>
                  <a:srgbClr val="00002E"/>
                </a:solidFill>
                <a:latin typeface="Nunito"/>
                <a:ea typeface="Nunito"/>
                <a:cs typeface="Nunito"/>
                <a:sym typeface="Nunito"/>
              </a:rPr>
              <a:t>Model Selection and Evaluation</a:t>
            </a:r>
            <a:endParaRPr b="0" i="0" sz="3200" u="none" cap="none" strike="noStrike"/>
          </a:p>
        </p:txBody>
      </p:sp>
      <p:pic>
        <p:nvPicPr>
          <p:cNvPr descr="preencoded.png" id="239" name="Google Shape;239;p27"/>
          <p:cNvPicPr preferRelativeResize="0"/>
          <p:nvPr/>
        </p:nvPicPr>
        <p:blipFill rotWithShape="1">
          <a:blip r:embed="rId3">
            <a:alphaModFix/>
          </a:blip>
          <a:srcRect b="0" l="0" r="0" t="0"/>
          <a:stretch/>
        </p:blipFill>
        <p:spPr>
          <a:xfrm>
            <a:off x="607338" y="1334691"/>
            <a:ext cx="13415724" cy="8004334"/>
          </a:xfrm>
          <a:prstGeom prst="rect">
            <a:avLst/>
          </a:prstGeom>
          <a:noFill/>
          <a:ln>
            <a:noFill/>
          </a:ln>
        </p:spPr>
      </p:pic>
      <p:sp>
        <p:nvSpPr>
          <p:cNvPr id="240" name="Google Shape;240;p27"/>
          <p:cNvSpPr/>
          <p:nvPr/>
        </p:nvSpPr>
        <p:spPr>
          <a:xfrm>
            <a:off x="607338" y="9534168"/>
            <a:ext cx="13415724" cy="277654"/>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SzPts val="1350"/>
              <a:buFont typeface="Arial"/>
              <a:buNone/>
            </a:pPr>
            <a:r>
              <a:t/>
            </a:r>
            <a:endParaRPr b="0" i="0" sz="13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p:nvPr/>
        </p:nvSpPr>
        <p:spPr>
          <a:xfrm>
            <a:off x="837724" y="838914"/>
            <a:ext cx="8096131"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Model Selection and Evaluation</a:t>
            </a:r>
            <a:endParaRPr b="0" i="0" sz="4400" u="none" cap="none" strike="noStrike"/>
          </a:p>
        </p:txBody>
      </p:sp>
      <p:sp>
        <p:nvSpPr>
          <p:cNvPr id="247" name="Google Shape;247;p28"/>
          <p:cNvSpPr/>
          <p:nvPr/>
        </p:nvSpPr>
        <p:spPr>
          <a:xfrm>
            <a:off x="837724" y="1901904"/>
            <a:ext cx="4505920" cy="56328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3500"/>
              <a:buFont typeface="Nunito"/>
              <a:buNone/>
            </a:pPr>
            <a:r>
              <a:rPr b="0" i="0" lang="en-US" sz="3500" u="none" cap="none" strike="noStrike">
                <a:solidFill>
                  <a:srgbClr val="00002E"/>
                </a:solidFill>
                <a:latin typeface="Nunito"/>
                <a:ea typeface="Nunito"/>
                <a:cs typeface="Nunito"/>
                <a:sym typeface="Nunito"/>
              </a:rPr>
              <a:t>Trails Summary:</a:t>
            </a:r>
            <a:endParaRPr b="0" i="0" sz="3500" u="none" cap="none" strike="noStrike"/>
          </a:p>
        </p:txBody>
      </p:sp>
      <p:sp>
        <p:nvSpPr>
          <p:cNvPr id="248" name="Google Shape;248;p28"/>
          <p:cNvSpPr/>
          <p:nvPr/>
        </p:nvSpPr>
        <p:spPr>
          <a:xfrm>
            <a:off x="837724" y="2824163"/>
            <a:ext cx="12954952"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Trial 1—&gt; compared among different binary classification models and filtered on Light GBM model. (all features used)</a:t>
            </a:r>
            <a:endParaRPr b="0" i="0" sz="1850" u="none" cap="none" strike="noStrike"/>
          </a:p>
        </p:txBody>
      </p:sp>
      <p:sp>
        <p:nvSpPr>
          <p:cNvPr id="249" name="Google Shape;249;p28"/>
          <p:cNvSpPr/>
          <p:nvPr/>
        </p:nvSpPr>
        <p:spPr>
          <a:xfrm>
            <a:off x="837724" y="3290888"/>
            <a:ext cx="12954952"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Trial 2—&gt; Used 7 top features with the same models but all models are overfitted.</a:t>
            </a:r>
            <a:endParaRPr b="0" i="0" sz="1850" u="none" cap="none" strike="noStrike"/>
          </a:p>
        </p:txBody>
      </p:sp>
      <p:sp>
        <p:nvSpPr>
          <p:cNvPr id="250" name="Google Shape;250;p28"/>
          <p:cNvSpPr/>
          <p:nvPr/>
        </p:nvSpPr>
        <p:spPr>
          <a:xfrm>
            <a:off x="837724" y="3757613"/>
            <a:ext cx="12954952"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Trial 3—&gt; Used voting clf model but it is overfitted.</a:t>
            </a:r>
            <a:endParaRPr b="0" i="0" sz="1850" u="none" cap="none" strike="noStrike"/>
          </a:p>
        </p:txBody>
      </p:sp>
      <p:sp>
        <p:nvSpPr>
          <p:cNvPr id="251" name="Google Shape;251;p28"/>
          <p:cNvSpPr/>
          <p:nvPr/>
        </p:nvSpPr>
        <p:spPr>
          <a:xfrm>
            <a:off x="837724" y="4224338"/>
            <a:ext cx="12954952"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Trial 4—&gt; Tried to drop feature by feature and calculate different metrics (Precision, Recall, F1-Score &amp; Accuracy).</a:t>
            </a:r>
            <a:endParaRPr b="0" i="0" sz="1850" u="none" cap="none" strike="noStrike"/>
          </a:p>
        </p:txBody>
      </p:sp>
      <p:sp>
        <p:nvSpPr>
          <p:cNvPr id="252" name="Google Shape;252;p28"/>
          <p:cNvSpPr/>
          <p:nvPr/>
        </p:nvSpPr>
        <p:spPr>
          <a:xfrm>
            <a:off x="837724" y="4966335"/>
            <a:ext cx="4505920" cy="56328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3500"/>
              <a:buFont typeface="Nunito"/>
              <a:buNone/>
            </a:pPr>
            <a:r>
              <a:rPr b="0" i="0" lang="en-US" sz="3500" u="none" cap="none" strike="noStrike">
                <a:solidFill>
                  <a:srgbClr val="00002E"/>
                </a:solidFill>
                <a:latin typeface="Nunito"/>
                <a:ea typeface="Nunito"/>
                <a:cs typeface="Nunito"/>
                <a:sym typeface="Nunito"/>
              </a:rPr>
              <a:t>Conclusion</a:t>
            </a:r>
            <a:endParaRPr b="0" i="0" sz="3500" u="none" cap="none" strike="noStrike"/>
          </a:p>
        </p:txBody>
      </p:sp>
      <p:sp>
        <p:nvSpPr>
          <p:cNvPr id="253" name="Google Shape;253;p28"/>
          <p:cNvSpPr/>
          <p:nvPr/>
        </p:nvSpPr>
        <p:spPr>
          <a:xfrm>
            <a:off x="837724" y="5888593"/>
            <a:ext cx="12954952"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The most scores happended with model Light GBM without alchohol feature. </a:t>
            </a:r>
            <a:endParaRPr b="0" i="0" sz="1850" u="none" cap="none" strike="noStrike"/>
          </a:p>
        </p:txBody>
      </p:sp>
      <p:sp>
        <p:nvSpPr>
          <p:cNvPr id="254" name="Google Shape;254;p28"/>
          <p:cNvSpPr/>
          <p:nvPr/>
        </p:nvSpPr>
        <p:spPr>
          <a:xfrm>
            <a:off x="837724" y="6355318"/>
            <a:ext cx="12954952"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By using Random search to get the best parameters of Light GBM the results are attached in next slide.</a:t>
            </a:r>
            <a:endParaRPr b="0" i="0" sz="1850" u="none" cap="none" strike="noStrike"/>
          </a:p>
        </p:txBody>
      </p:sp>
      <p:sp>
        <p:nvSpPr>
          <p:cNvPr id="255" name="Google Shape;255;p28"/>
          <p:cNvSpPr/>
          <p:nvPr/>
        </p:nvSpPr>
        <p:spPr>
          <a:xfrm>
            <a:off x="837724" y="7007543"/>
            <a:ext cx="12954952"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SzPts val="1850"/>
              <a:buFont typeface="Arial"/>
              <a:buNone/>
            </a:pPr>
            <a:r>
              <a:t/>
            </a:r>
            <a:endParaRPr b="0" i="0" sz="18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preencoded.png" id="261" name="Google Shape;261;p29"/>
          <p:cNvPicPr preferRelativeResize="0"/>
          <p:nvPr/>
        </p:nvPicPr>
        <p:blipFill rotWithShape="1">
          <a:blip r:embed="rId3">
            <a:alphaModFix/>
          </a:blip>
          <a:srcRect b="0" l="0" r="0" t="0"/>
          <a:stretch/>
        </p:blipFill>
        <p:spPr>
          <a:xfrm>
            <a:off x="9144000" y="0"/>
            <a:ext cx="5486400" cy="10644664"/>
          </a:xfrm>
          <a:prstGeom prst="rect">
            <a:avLst/>
          </a:prstGeom>
          <a:noFill/>
          <a:ln>
            <a:noFill/>
          </a:ln>
        </p:spPr>
      </p:pic>
      <p:sp>
        <p:nvSpPr>
          <p:cNvPr id="262" name="Google Shape;262;p29"/>
          <p:cNvSpPr/>
          <p:nvPr/>
        </p:nvSpPr>
        <p:spPr>
          <a:xfrm>
            <a:off x="607338" y="477202"/>
            <a:ext cx="5869305" cy="5104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3200"/>
              <a:buFont typeface="Nunito"/>
              <a:buNone/>
            </a:pPr>
            <a:r>
              <a:rPr b="0" i="0" lang="en-US" sz="3200" u="none" cap="none" strike="noStrike">
                <a:solidFill>
                  <a:srgbClr val="00002E"/>
                </a:solidFill>
                <a:latin typeface="Nunito"/>
                <a:ea typeface="Nunito"/>
                <a:cs typeface="Nunito"/>
                <a:sym typeface="Nunito"/>
              </a:rPr>
              <a:t>Model Selection and Evaluation</a:t>
            </a:r>
            <a:endParaRPr b="0" i="0" sz="3200" u="none" cap="none" strike="noStrike"/>
          </a:p>
        </p:txBody>
      </p:sp>
      <p:sp>
        <p:nvSpPr>
          <p:cNvPr id="263" name="Google Shape;263;p29"/>
          <p:cNvSpPr/>
          <p:nvPr/>
        </p:nvSpPr>
        <p:spPr>
          <a:xfrm>
            <a:off x="607338" y="1334572"/>
            <a:ext cx="7929324" cy="5726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D4DF2"/>
              </a:buClr>
              <a:buSzPts val="4500"/>
              <a:buFont typeface="Nunito"/>
              <a:buNone/>
            </a:pPr>
            <a:r>
              <a:rPr b="0" i="0" lang="en-US" sz="4500" u="none" cap="none" strike="noStrike">
                <a:solidFill>
                  <a:srgbClr val="2D4DF2"/>
                </a:solidFill>
                <a:latin typeface="Nunito"/>
                <a:ea typeface="Nunito"/>
                <a:cs typeface="Nunito"/>
                <a:sym typeface="Nunito"/>
              </a:rPr>
              <a:t>74%</a:t>
            </a:r>
            <a:endParaRPr b="0" i="0" sz="4500" u="none" cap="none" strike="noStrike"/>
          </a:p>
        </p:txBody>
      </p:sp>
      <p:sp>
        <p:nvSpPr>
          <p:cNvPr id="264" name="Google Shape;264;p29"/>
          <p:cNvSpPr/>
          <p:nvPr/>
        </p:nvSpPr>
        <p:spPr>
          <a:xfrm>
            <a:off x="3551158" y="2124075"/>
            <a:ext cx="2041684" cy="25515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1600"/>
              <a:buFont typeface="Nunito"/>
              <a:buNone/>
            </a:pPr>
            <a:r>
              <a:rPr b="0" i="0" lang="en-US" sz="1600" u="none" cap="none" strike="noStrike">
                <a:solidFill>
                  <a:srgbClr val="00002E"/>
                </a:solidFill>
                <a:latin typeface="Nunito"/>
                <a:ea typeface="Nunito"/>
                <a:cs typeface="Nunito"/>
                <a:sym typeface="Nunito"/>
              </a:rPr>
              <a:t>Best Model Accuracy</a:t>
            </a:r>
            <a:endParaRPr b="0" i="0" sz="1600" u="none" cap="none" strike="noStrike"/>
          </a:p>
        </p:txBody>
      </p:sp>
      <p:sp>
        <p:nvSpPr>
          <p:cNvPr id="265" name="Google Shape;265;p29"/>
          <p:cNvSpPr/>
          <p:nvPr/>
        </p:nvSpPr>
        <p:spPr>
          <a:xfrm>
            <a:off x="607338" y="2483287"/>
            <a:ext cx="7929324" cy="277654"/>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LightGBM model without the alcohol consumption feature</a:t>
            </a:r>
            <a:endParaRPr b="0" i="0" sz="1350" u="none" cap="none" strike="noStrike"/>
          </a:p>
        </p:txBody>
      </p:sp>
      <p:sp>
        <p:nvSpPr>
          <p:cNvPr id="266" name="Google Shape;266;p29"/>
          <p:cNvSpPr/>
          <p:nvPr/>
        </p:nvSpPr>
        <p:spPr>
          <a:xfrm>
            <a:off x="607338" y="3368159"/>
            <a:ext cx="7929324" cy="5726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18CE1"/>
              </a:buClr>
              <a:buSzPts val="4500"/>
              <a:buFont typeface="Nunito"/>
              <a:buNone/>
            </a:pPr>
            <a:r>
              <a:rPr b="0" i="0" lang="en-US" sz="4500" u="none" cap="none" strike="noStrike">
                <a:solidFill>
                  <a:srgbClr val="018CE1"/>
                </a:solidFill>
                <a:latin typeface="Nunito"/>
                <a:ea typeface="Nunito"/>
                <a:cs typeface="Nunito"/>
                <a:sym typeface="Nunito"/>
              </a:rPr>
              <a:t>0.76</a:t>
            </a:r>
            <a:endParaRPr b="0" i="0" sz="4500" u="none" cap="none" strike="noStrike"/>
          </a:p>
        </p:txBody>
      </p:sp>
      <p:sp>
        <p:nvSpPr>
          <p:cNvPr id="267" name="Google Shape;267;p29"/>
          <p:cNvSpPr/>
          <p:nvPr/>
        </p:nvSpPr>
        <p:spPr>
          <a:xfrm>
            <a:off x="3551158" y="4157663"/>
            <a:ext cx="2041684" cy="25515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1600"/>
              <a:buFont typeface="Nunito"/>
              <a:buNone/>
            </a:pPr>
            <a:r>
              <a:rPr b="0" i="0" lang="en-US" sz="1600" u="none" cap="none" strike="noStrike">
                <a:solidFill>
                  <a:srgbClr val="00002E"/>
                </a:solidFill>
                <a:latin typeface="Nunito"/>
                <a:ea typeface="Nunito"/>
                <a:cs typeface="Nunito"/>
                <a:sym typeface="Nunito"/>
              </a:rPr>
              <a:t>Precision for CVD</a:t>
            </a:r>
            <a:endParaRPr b="0" i="0" sz="1600" u="none" cap="none" strike="noStrike"/>
          </a:p>
        </p:txBody>
      </p:sp>
      <p:sp>
        <p:nvSpPr>
          <p:cNvPr id="268" name="Google Shape;268;p29"/>
          <p:cNvSpPr/>
          <p:nvPr/>
        </p:nvSpPr>
        <p:spPr>
          <a:xfrm>
            <a:off x="607338" y="4516874"/>
            <a:ext cx="7929324" cy="277654"/>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Ability to correctly identify positive cases</a:t>
            </a:r>
            <a:endParaRPr b="0" i="0" sz="1350" u="none" cap="none" strike="noStrike"/>
          </a:p>
        </p:txBody>
      </p:sp>
      <p:sp>
        <p:nvSpPr>
          <p:cNvPr id="269" name="Google Shape;269;p29"/>
          <p:cNvSpPr/>
          <p:nvPr/>
        </p:nvSpPr>
        <p:spPr>
          <a:xfrm>
            <a:off x="607338" y="5401747"/>
            <a:ext cx="7929324" cy="5726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33BF"/>
              </a:buClr>
              <a:buSzPts val="4500"/>
              <a:buFont typeface="Nunito"/>
              <a:buNone/>
            </a:pPr>
            <a:r>
              <a:rPr b="0" i="0" lang="en-US" sz="4500" u="none" cap="none" strike="noStrike">
                <a:solidFill>
                  <a:srgbClr val="DA33BF"/>
                </a:solidFill>
                <a:latin typeface="Nunito"/>
                <a:ea typeface="Nunito"/>
                <a:cs typeface="Nunito"/>
                <a:sym typeface="Nunito"/>
              </a:rPr>
              <a:t>0.70</a:t>
            </a:r>
            <a:endParaRPr b="0" i="0" sz="4500" u="none" cap="none" strike="noStrike"/>
          </a:p>
        </p:txBody>
      </p:sp>
      <p:sp>
        <p:nvSpPr>
          <p:cNvPr id="270" name="Google Shape;270;p29"/>
          <p:cNvSpPr/>
          <p:nvPr/>
        </p:nvSpPr>
        <p:spPr>
          <a:xfrm>
            <a:off x="3551158" y="6191250"/>
            <a:ext cx="2041684" cy="25515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1600"/>
              <a:buFont typeface="Nunito"/>
              <a:buNone/>
            </a:pPr>
            <a:r>
              <a:rPr b="0" i="0" lang="en-US" sz="1600" u="none" cap="none" strike="noStrike">
                <a:solidFill>
                  <a:srgbClr val="00002E"/>
                </a:solidFill>
                <a:latin typeface="Nunito"/>
                <a:ea typeface="Nunito"/>
                <a:cs typeface="Nunito"/>
                <a:sym typeface="Nunito"/>
              </a:rPr>
              <a:t>Recall for CVD</a:t>
            </a:r>
            <a:endParaRPr b="0" i="0" sz="1600" u="none" cap="none" strike="noStrike"/>
          </a:p>
        </p:txBody>
      </p:sp>
      <p:sp>
        <p:nvSpPr>
          <p:cNvPr id="271" name="Google Shape;271;p29"/>
          <p:cNvSpPr/>
          <p:nvPr/>
        </p:nvSpPr>
        <p:spPr>
          <a:xfrm>
            <a:off x="607338" y="6550462"/>
            <a:ext cx="7929324" cy="277654"/>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Proportion of actual positives correctly identified</a:t>
            </a:r>
            <a:endParaRPr b="0" i="0" sz="1350" u="none" cap="none" strike="noStrike"/>
          </a:p>
        </p:txBody>
      </p:sp>
      <p:sp>
        <p:nvSpPr>
          <p:cNvPr id="272" name="Google Shape;272;p29"/>
          <p:cNvSpPr/>
          <p:nvPr/>
        </p:nvSpPr>
        <p:spPr>
          <a:xfrm>
            <a:off x="607338" y="7435334"/>
            <a:ext cx="7929324" cy="5726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D4DF2"/>
              </a:buClr>
              <a:buSzPts val="4500"/>
              <a:buFont typeface="Nunito"/>
              <a:buNone/>
            </a:pPr>
            <a:r>
              <a:rPr b="0" i="0" lang="en-US" sz="4500" u="none" cap="none" strike="noStrike">
                <a:solidFill>
                  <a:srgbClr val="2D4DF2"/>
                </a:solidFill>
                <a:latin typeface="Nunito"/>
                <a:ea typeface="Nunito"/>
                <a:cs typeface="Nunito"/>
                <a:sym typeface="Nunito"/>
              </a:rPr>
              <a:t>0.73</a:t>
            </a:r>
            <a:endParaRPr b="0" i="0" sz="4500" u="none" cap="none" strike="noStrike"/>
          </a:p>
        </p:txBody>
      </p:sp>
      <p:sp>
        <p:nvSpPr>
          <p:cNvPr id="273" name="Google Shape;273;p29"/>
          <p:cNvSpPr/>
          <p:nvPr/>
        </p:nvSpPr>
        <p:spPr>
          <a:xfrm>
            <a:off x="3551158" y="8224838"/>
            <a:ext cx="2041684" cy="25515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1600"/>
              <a:buFont typeface="Nunito"/>
              <a:buNone/>
            </a:pPr>
            <a:r>
              <a:rPr b="0" i="0" lang="en-US" sz="1600" u="none" cap="none" strike="noStrike">
                <a:solidFill>
                  <a:srgbClr val="00002E"/>
                </a:solidFill>
                <a:latin typeface="Nunito"/>
                <a:ea typeface="Nunito"/>
                <a:cs typeface="Nunito"/>
                <a:sym typeface="Nunito"/>
              </a:rPr>
              <a:t>F1 Score</a:t>
            </a:r>
            <a:endParaRPr b="0" i="0" sz="1600" u="none" cap="none" strike="noStrike"/>
          </a:p>
        </p:txBody>
      </p:sp>
      <p:sp>
        <p:nvSpPr>
          <p:cNvPr id="274" name="Google Shape;274;p29"/>
          <p:cNvSpPr/>
          <p:nvPr/>
        </p:nvSpPr>
        <p:spPr>
          <a:xfrm>
            <a:off x="607338" y="8584049"/>
            <a:ext cx="7929324" cy="277654"/>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Harmonic mean of precision and recall</a:t>
            </a:r>
            <a:endParaRPr b="0" i="0" sz="1350" u="none" cap="none" strike="noStrike"/>
          </a:p>
        </p:txBody>
      </p:sp>
      <p:sp>
        <p:nvSpPr>
          <p:cNvPr id="275" name="Google Shape;275;p29"/>
          <p:cNvSpPr/>
          <p:nvPr/>
        </p:nvSpPr>
        <p:spPr>
          <a:xfrm>
            <a:off x="607338" y="9056846"/>
            <a:ext cx="7929324" cy="1110615"/>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Multiple classification models were evaluated including Logistic Regression, Random Forest, Gradient Boosting, XGBoost, LightGBM, Naive Bayes, SVM, and Decision Tree. After extensive testing and parameter tuning using RandomizedSearchCV, the LightGBM model without the alcohol consumption feature was selected as the best performer with an F1 score of 0.73.</a:t>
            </a:r>
            <a:endParaRPr b="0" i="0" sz="135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preencoded.png" id="281" name="Google Shape;281;p30"/>
          <p:cNvPicPr preferRelativeResize="0"/>
          <p:nvPr/>
        </p:nvPicPr>
        <p:blipFill rotWithShape="1">
          <a:blip r:embed="rId3">
            <a:alphaModFix/>
          </a:blip>
          <a:srcRect b="0" l="0" r="0" t="0"/>
          <a:stretch/>
        </p:blipFill>
        <p:spPr>
          <a:xfrm>
            <a:off x="0" y="0"/>
            <a:ext cx="14630400" cy="2169319"/>
          </a:xfrm>
          <a:prstGeom prst="rect">
            <a:avLst/>
          </a:prstGeom>
          <a:noFill/>
          <a:ln>
            <a:noFill/>
          </a:ln>
        </p:spPr>
      </p:pic>
      <p:sp>
        <p:nvSpPr>
          <p:cNvPr id="282" name="Google Shape;282;p30"/>
          <p:cNvSpPr/>
          <p:nvPr/>
        </p:nvSpPr>
        <p:spPr>
          <a:xfrm>
            <a:off x="607338" y="2646521"/>
            <a:ext cx="6038731" cy="5104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3200"/>
              <a:buFont typeface="Nunito"/>
              <a:buNone/>
            </a:pPr>
            <a:r>
              <a:rPr b="0" i="0" lang="en-US" sz="3200" u="none" cap="none" strike="noStrike">
                <a:solidFill>
                  <a:srgbClr val="00002E"/>
                </a:solidFill>
                <a:latin typeface="Nunito"/>
                <a:ea typeface="Nunito"/>
                <a:cs typeface="Nunito"/>
                <a:sym typeface="Nunito"/>
              </a:rPr>
              <a:t>Model Tracking and Deployment</a:t>
            </a:r>
            <a:endParaRPr b="0" i="0" sz="3200" u="none" cap="none" strike="noStrike"/>
          </a:p>
        </p:txBody>
      </p:sp>
      <p:sp>
        <p:nvSpPr>
          <p:cNvPr id="283" name="Google Shape;283;p30"/>
          <p:cNvSpPr/>
          <p:nvPr/>
        </p:nvSpPr>
        <p:spPr>
          <a:xfrm>
            <a:off x="607338" y="7227332"/>
            <a:ext cx="13415724" cy="22860"/>
          </a:xfrm>
          <a:prstGeom prst="roundRect">
            <a:avLst>
              <a:gd fmla="val 1138788" name="adj"/>
            </a:avLst>
          </a:prstGeom>
          <a:solidFill>
            <a:srgbClr val="000000">
              <a:alpha val="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3906322" y="6706850"/>
            <a:ext cx="22860" cy="520541"/>
          </a:xfrm>
          <a:prstGeom prst="roundRect">
            <a:avLst>
              <a:gd fmla="val 1138788" name="adj"/>
            </a:avLst>
          </a:prstGeom>
          <a:solidFill>
            <a:srgbClr val="2D4D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3722608" y="7032129"/>
            <a:ext cx="390406" cy="390406"/>
          </a:xfrm>
          <a:prstGeom prst="roundRect">
            <a:avLst>
              <a:gd fmla="val 66681" name="adj"/>
            </a:avLst>
          </a:prstGeom>
          <a:solidFill>
            <a:srgbClr val="F3F3FF"/>
          </a:solidFill>
          <a:ln cap="flat" cmpd="sng" w="15225">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6" name="Google Shape;286;p30"/>
          <p:cNvPicPr preferRelativeResize="0"/>
          <p:nvPr/>
        </p:nvPicPr>
        <p:blipFill rotWithShape="1">
          <a:blip r:embed="rId4">
            <a:alphaModFix/>
          </a:blip>
          <a:srcRect b="0" l="0" r="0" t="0"/>
          <a:stretch/>
        </p:blipFill>
        <p:spPr>
          <a:xfrm>
            <a:off x="3795296" y="7074158"/>
            <a:ext cx="244912" cy="306229"/>
          </a:xfrm>
          <a:prstGeom prst="rect">
            <a:avLst/>
          </a:prstGeom>
          <a:noFill/>
          <a:ln>
            <a:noFill/>
          </a:ln>
        </p:spPr>
      </p:pic>
      <p:sp>
        <p:nvSpPr>
          <p:cNvPr id="287" name="Google Shape;287;p30"/>
          <p:cNvSpPr/>
          <p:nvPr/>
        </p:nvSpPr>
        <p:spPr>
          <a:xfrm>
            <a:off x="2897029" y="3455789"/>
            <a:ext cx="2041684" cy="25515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1600"/>
              <a:buFont typeface="Nunito"/>
              <a:buNone/>
            </a:pPr>
            <a:r>
              <a:rPr b="0" i="0" lang="en-US" sz="1600" u="none" cap="none" strike="noStrike">
                <a:solidFill>
                  <a:srgbClr val="00002E"/>
                </a:solidFill>
                <a:latin typeface="Nunito"/>
                <a:ea typeface="Nunito"/>
                <a:cs typeface="Nunito"/>
                <a:sym typeface="Nunito"/>
              </a:rPr>
              <a:t>MLflow Integration</a:t>
            </a:r>
            <a:endParaRPr b="0" i="0" sz="1600" u="none" cap="none" strike="noStrike"/>
          </a:p>
        </p:txBody>
      </p:sp>
      <p:sp>
        <p:nvSpPr>
          <p:cNvPr id="288" name="Google Shape;288;p30"/>
          <p:cNvSpPr/>
          <p:nvPr/>
        </p:nvSpPr>
        <p:spPr>
          <a:xfrm>
            <a:off x="780812" y="3815001"/>
            <a:ext cx="6274118" cy="555308"/>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MLflow was implemented to track model performance, parameters, and metrics across all experiments, enabling better reproducibility and comparison.</a:t>
            </a:r>
            <a:endParaRPr b="0" i="0" sz="1350" u="none" cap="none" strike="noStrike"/>
          </a:p>
        </p:txBody>
      </p:sp>
      <p:pic>
        <p:nvPicPr>
          <p:cNvPr descr="preencoded.png" id="289" name="Google Shape;289;p30"/>
          <p:cNvPicPr preferRelativeResize="0"/>
          <p:nvPr/>
        </p:nvPicPr>
        <p:blipFill rotWithShape="1">
          <a:blip r:embed="rId5">
            <a:alphaModFix/>
          </a:blip>
          <a:srcRect b="0" l="0" r="0" t="0"/>
          <a:stretch/>
        </p:blipFill>
        <p:spPr>
          <a:xfrm>
            <a:off x="2130147" y="4565452"/>
            <a:ext cx="3575328" cy="1494949"/>
          </a:xfrm>
          <a:prstGeom prst="rect">
            <a:avLst/>
          </a:prstGeom>
          <a:noFill/>
          <a:ln>
            <a:noFill/>
          </a:ln>
        </p:spPr>
      </p:pic>
      <p:sp>
        <p:nvSpPr>
          <p:cNvPr id="290" name="Google Shape;290;p30"/>
          <p:cNvSpPr/>
          <p:nvPr/>
        </p:nvSpPr>
        <p:spPr>
          <a:xfrm>
            <a:off x="780812" y="6255544"/>
            <a:ext cx="6274118" cy="277654"/>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SzPts val="1350"/>
              <a:buFont typeface="Arial"/>
              <a:buNone/>
            </a:pPr>
            <a:r>
              <a:t/>
            </a:r>
            <a:endParaRPr b="0" i="0" sz="1350" u="none" cap="none" strike="noStrike"/>
          </a:p>
        </p:txBody>
      </p:sp>
      <p:sp>
        <p:nvSpPr>
          <p:cNvPr id="291" name="Google Shape;291;p30"/>
          <p:cNvSpPr/>
          <p:nvPr/>
        </p:nvSpPr>
        <p:spPr>
          <a:xfrm>
            <a:off x="7303532" y="7227272"/>
            <a:ext cx="22860" cy="520541"/>
          </a:xfrm>
          <a:prstGeom prst="roundRect">
            <a:avLst>
              <a:gd fmla="val 1138788" name="adj"/>
            </a:avLst>
          </a:prstGeom>
          <a:solidFill>
            <a:srgbClr val="018C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7119818" y="7032129"/>
            <a:ext cx="390406" cy="390406"/>
          </a:xfrm>
          <a:prstGeom prst="roundRect">
            <a:avLst>
              <a:gd fmla="val 66681" name="adj"/>
            </a:avLst>
          </a:prstGeom>
          <a:solidFill>
            <a:srgbClr val="F3F3FF"/>
          </a:solidFill>
          <a:ln cap="flat" cmpd="sng" w="15225">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3" name="Google Shape;293;p30"/>
          <p:cNvPicPr preferRelativeResize="0"/>
          <p:nvPr/>
        </p:nvPicPr>
        <p:blipFill rotWithShape="1">
          <a:blip r:embed="rId6">
            <a:alphaModFix/>
          </a:blip>
          <a:srcRect b="0" l="0" r="0" t="0"/>
          <a:stretch/>
        </p:blipFill>
        <p:spPr>
          <a:xfrm>
            <a:off x="7192506" y="7074158"/>
            <a:ext cx="244912" cy="306229"/>
          </a:xfrm>
          <a:prstGeom prst="rect">
            <a:avLst/>
          </a:prstGeom>
          <a:noFill/>
          <a:ln>
            <a:noFill/>
          </a:ln>
        </p:spPr>
      </p:pic>
      <p:sp>
        <p:nvSpPr>
          <p:cNvPr id="294" name="Google Shape;294;p30"/>
          <p:cNvSpPr/>
          <p:nvPr/>
        </p:nvSpPr>
        <p:spPr>
          <a:xfrm>
            <a:off x="6294239" y="7921466"/>
            <a:ext cx="2041684" cy="25515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1600"/>
              <a:buFont typeface="Nunito"/>
              <a:buNone/>
            </a:pPr>
            <a:r>
              <a:rPr b="0" i="0" lang="en-US" sz="1600" u="none" cap="none" strike="noStrike">
                <a:solidFill>
                  <a:srgbClr val="00002E"/>
                </a:solidFill>
                <a:latin typeface="Nunito"/>
                <a:ea typeface="Nunito"/>
                <a:cs typeface="Nunito"/>
                <a:sym typeface="Nunito"/>
              </a:rPr>
              <a:t>Model Serialization</a:t>
            </a:r>
            <a:endParaRPr b="0" i="0" sz="1600" u="none" cap="none" strike="noStrike"/>
          </a:p>
        </p:txBody>
      </p:sp>
      <p:sp>
        <p:nvSpPr>
          <p:cNvPr id="295" name="Google Shape;295;p30"/>
          <p:cNvSpPr/>
          <p:nvPr/>
        </p:nvSpPr>
        <p:spPr>
          <a:xfrm>
            <a:off x="4178022" y="8280678"/>
            <a:ext cx="6274237" cy="555308"/>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The best performing LightGBM model and standardization parameters were serialized as PKL files for deployment.</a:t>
            </a:r>
            <a:endParaRPr b="0" i="0" sz="1350" u="none" cap="none" strike="noStrike"/>
          </a:p>
        </p:txBody>
      </p:sp>
      <p:sp>
        <p:nvSpPr>
          <p:cNvPr id="296" name="Google Shape;296;p30"/>
          <p:cNvSpPr/>
          <p:nvPr/>
        </p:nvSpPr>
        <p:spPr>
          <a:xfrm>
            <a:off x="10700861" y="6706850"/>
            <a:ext cx="22860" cy="520541"/>
          </a:xfrm>
          <a:prstGeom prst="roundRect">
            <a:avLst>
              <a:gd fmla="val 1138788" name="adj"/>
            </a:avLst>
          </a:prstGeom>
          <a:solidFill>
            <a:srgbClr val="DA3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10517148" y="7032129"/>
            <a:ext cx="390406" cy="390406"/>
          </a:xfrm>
          <a:prstGeom prst="roundRect">
            <a:avLst>
              <a:gd fmla="val 66681" name="adj"/>
            </a:avLst>
          </a:prstGeom>
          <a:solidFill>
            <a:srgbClr val="F3F3FF"/>
          </a:solidFill>
          <a:ln cap="flat" cmpd="sng" w="15225">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8" name="Google Shape;298;p30"/>
          <p:cNvPicPr preferRelativeResize="0"/>
          <p:nvPr/>
        </p:nvPicPr>
        <p:blipFill rotWithShape="1">
          <a:blip r:embed="rId7">
            <a:alphaModFix/>
          </a:blip>
          <a:srcRect b="0" l="0" r="0" t="0"/>
          <a:stretch/>
        </p:blipFill>
        <p:spPr>
          <a:xfrm>
            <a:off x="10589835" y="7074158"/>
            <a:ext cx="244912" cy="306229"/>
          </a:xfrm>
          <a:prstGeom prst="rect">
            <a:avLst/>
          </a:prstGeom>
          <a:noFill/>
          <a:ln>
            <a:noFill/>
          </a:ln>
        </p:spPr>
      </p:pic>
      <p:sp>
        <p:nvSpPr>
          <p:cNvPr id="299" name="Google Shape;299;p30"/>
          <p:cNvSpPr/>
          <p:nvPr/>
        </p:nvSpPr>
        <p:spPr>
          <a:xfrm>
            <a:off x="9691568" y="3417213"/>
            <a:ext cx="2041684" cy="25515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1600"/>
              <a:buFont typeface="Nunito"/>
              <a:buNone/>
            </a:pPr>
            <a:r>
              <a:rPr b="0" i="0" lang="en-US" sz="1600" u="none" cap="none" strike="noStrike">
                <a:solidFill>
                  <a:srgbClr val="00002E"/>
                </a:solidFill>
                <a:latin typeface="Nunito"/>
                <a:ea typeface="Nunito"/>
                <a:cs typeface="Nunito"/>
                <a:sym typeface="Nunito"/>
              </a:rPr>
              <a:t>Streamlit Application</a:t>
            </a:r>
            <a:endParaRPr b="0" i="0" sz="1600" u="none" cap="none" strike="noStrike"/>
          </a:p>
        </p:txBody>
      </p:sp>
      <p:sp>
        <p:nvSpPr>
          <p:cNvPr id="300" name="Google Shape;300;p30"/>
          <p:cNvSpPr/>
          <p:nvPr/>
        </p:nvSpPr>
        <p:spPr>
          <a:xfrm>
            <a:off x="7575352" y="3776424"/>
            <a:ext cx="6274237" cy="555308"/>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A user-friendly web interface was created using Streamlit, allowing healthcare professionals to input patient data and receive cardiovascular risk predictions.</a:t>
            </a:r>
            <a:endParaRPr b="0" i="0" sz="1350" u="none" cap="none" strike="noStrike"/>
          </a:p>
        </p:txBody>
      </p:sp>
      <p:pic>
        <p:nvPicPr>
          <p:cNvPr descr="preencoded.png" id="301" name="Google Shape;301;p30"/>
          <p:cNvPicPr preferRelativeResize="0"/>
          <p:nvPr/>
        </p:nvPicPr>
        <p:blipFill rotWithShape="1">
          <a:blip r:embed="rId8">
            <a:alphaModFix/>
          </a:blip>
          <a:srcRect b="0" l="0" r="0" t="0"/>
          <a:stretch/>
        </p:blipFill>
        <p:spPr>
          <a:xfrm>
            <a:off x="9083635" y="4526875"/>
            <a:ext cx="3257669" cy="1533525"/>
          </a:xfrm>
          <a:prstGeom prst="rect">
            <a:avLst/>
          </a:prstGeom>
          <a:noFill/>
          <a:ln>
            <a:noFill/>
          </a:ln>
        </p:spPr>
      </p:pic>
      <p:sp>
        <p:nvSpPr>
          <p:cNvPr id="302" name="Google Shape;302;p30"/>
          <p:cNvSpPr/>
          <p:nvPr/>
        </p:nvSpPr>
        <p:spPr>
          <a:xfrm>
            <a:off x="7575352" y="6255544"/>
            <a:ext cx="6274237" cy="277654"/>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SzPts val="1350"/>
              <a:buFont typeface="Arial"/>
              <a:buNone/>
            </a:pPr>
            <a:r>
              <a:t/>
            </a:r>
            <a:endParaRPr b="0" i="0" sz="135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p:nvPr/>
        </p:nvSpPr>
        <p:spPr>
          <a:xfrm>
            <a:off x="837724" y="2900482"/>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Demployment Demo</a:t>
            </a:r>
            <a:endParaRPr b="0" i="0" sz="4400" u="none" cap="none" strike="noStrike"/>
          </a:p>
        </p:txBody>
      </p:sp>
      <p:pic>
        <p:nvPicPr>
          <p:cNvPr descr="preencoded.png" id="309" name="Google Shape;309;p31">
            <a:hlinkClick r:id="rId3"/>
          </p:cNvPr>
          <p:cNvPicPr preferRelativeResize="0"/>
          <p:nvPr/>
        </p:nvPicPr>
        <p:blipFill rotWithShape="1">
          <a:blip r:embed="rId4">
            <a:alphaModFix/>
          </a:blip>
          <a:srcRect b="0" l="0" r="0" t="0"/>
          <a:stretch/>
        </p:blipFill>
        <p:spPr>
          <a:xfrm>
            <a:off x="837724" y="4083248"/>
            <a:ext cx="12954952" cy="12458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p:nvPr/>
        </p:nvSpPr>
        <p:spPr>
          <a:xfrm>
            <a:off x="754142" y="592574"/>
            <a:ext cx="6556653" cy="633651"/>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00002E"/>
              </a:buClr>
              <a:buSzPts val="3950"/>
              <a:buFont typeface="Nunito"/>
              <a:buNone/>
            </a:pPr>
            <a:r>
              <a:rPr b="0" i="0" lang="en-US" sz="3950" u="none" cap="none" strike="noStrike">
                <a:solidFill>
                  <a:srgbClr val="00002E"/>
                </a:solidFill>
                <a:latin typeface="Nunito"/>
                <a:ea typeface="Nunito"/>
                <a:cs typeface="Nunito"/>
                <a:sym typeface="Nunito"/>
              </a:rPr>
              <a:t>Conclusion and Future Work</a:t>
            </a:r>
            <a:endParaRPr b="0" i="0" sz="3950" u="none" cap="none" strike="noStrike"/>
          </a:p>
        </p:txBody>
      </p:sp>
      <p:pic>
        <p:nvPicPr>
          <p:cNvPr descr="preencoded.png" id="316" name="Google Shape;316;p32"/>
          <p:cNvPicPr preferRelativeResize="0"/>
          <p:nvPr/>
        </p:nvPicPr>
        <p:blipFill rotWithShape="1">
          <a:blip r:embed="rId3">
            <a:alphaModFix/>
          </a:blip>
          <a:srcRect b="0" l="0" r="0" t="0"/>
          <a:stretch/>
        </p:blipFill>
        <p:spPr>
          <a:xfrm>
            <a:off x="2952036" y="1657112"/>
            <a:ext cx="2165033" cy="1221581"/>
          </a:xfrm>
          <a:prstGeom prst="rect">
            <a:avLst/>
          </a:prstGeom>
          <a:noFill/>
          <a:ln>
            <a:noFill/>
          </a:ln>
        </p:spPr>
      </p:pic>
      <p:pic>
        <p:nvPicPr>
          <p:cNvPr descr="preencoded.png" id="317" name="Google Shape;317;p32"/>
          <p:cNvPicPr preferRelativeResize="0"/>
          <p:nvPr/>
        </p:nvPicPr>
        <p:blipFill rotWithShape="1">
          <a:blip r:embed="rId4">
            <a:alphaModFix/>
          </a:blip>
          <a:srcRect b="0" l="0" r="0" t="0"/>
          <a:stretch/>
        </p:blipFill>
        <p:spPr>
          <a:xfrm>
            <a:off x="3882985" y="2229326"/>
            <a:ext cx="303014" cy="378738"/>
          </a:xfrm>
          <a:prstGeom prst="rect">
            <a:avLst/>
          </a:prstGeom>
          <a:noFill/>
          <a:ln>
            <a:noFill/>
          </a:ln>
        </p:spPr>
      </p:pic>
      <p:sp>
        <p:nvSpPr>
          <p:cNvPr id="318" name="Google Shape;318;p32"/>
          <p:cNvSpPr/>
          <p:nvPr/>
        </p:nvSpPr>
        <p:spPr>
          <a:xfrm>
            <a:off x="5332452" y="1872496"/>
            <a:ext cx="2535079" cy="31682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002E"/>
              </a:buClr>
              <a:buSzPts val="1950"/>
              <a:buFont typeface="Nunito"/>
              <a:buNone/>
            </a:pPr>
            <a:r>
              <a:rPr b="0" i="0" lang="en-US" sz="1950" u="none" cap="none" strike="noStrike">
                <a:solidFill>
                  <a:srgbClr val="00002E"/>
                </a:solidFill>
                <a:latin typeface="Nunito"/>
                <a:ea typeface="Nunito"/>
                <a:cs typeface="Nunito"/>
                <a:sym typeface="Nunito"/>
              </a:rPr>
              <a:t>Accurate Prediction</a:t>
            </a:r>
            <a:endParaRPr b="0" i="0" sz="1950" u="none" cap="none" strike="noStrike"/>
          </a:p>
        </p:txBody>
      </p:sp>
      <p:sp>
        <p:nvSpPr>
          <p:cNvPr id="319" name="Google Shape;319;p32"/>
          <p:cNvSpPr/>
          <p:nvPr/>
        </p:nvSpPr>
        <p:spPr>
          <a:xfrm>
            <a:off x="5332452" y="2318504"/>
            <a:ext cx="5075634"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2E"/>
              </a:buClr>
              <a:buSzPts val="1650"/>
              <a:buFont typeface="PT Sans"/>
              <a:buNone/>
            </a:pPr>
            <a:r>
              <a:rPr b="0" i="0" lang="en-US" sz="1650" u="none" cap="none" strike="noStrike">
                <a:solidFill>
                  <a:srgbClr val="00002E"/>
                </a:solidFill>
                <a:latin typeface="PT Sans"/>
                <a:ea typeface="PT Sans"/>
                <a:cs typeface="PT Sans"/>
                <a:sym typeface="PT Sans"/>
              </a:rPr>
              <a:t>74% accuracy in cardiovascular disease risk assessment</a:t>
            </a:r>
            <a:endParaRPr b="0" i="0" sz="1650" u="none" cap="none" strike="noStrike"/>
          </a:p>
        </p:txBody>
      </p:sp>
      <p:sp>
        <p:nvSpPr>
          <p:cNvPr id="320" name="Google Shape;320;p32"/>
          <p:cNvSpPr/>
          <p:nvPr/>
        </p:nvSpPr>
        <p:spPr>
          <a:xfrm>
            <a:off x="5170884" y="2890361"/>
            <a:ext cx="8651558" cy="15240"/>
          </a:xfrm>
          <a:prstGeom prst="roundRect">
            <a:avLst>
              <a:gd fmla="val 2120892" name="adj"/>
            </a:avLst>
          </a:prstGeom>
          <a:solidFill>
            <a:srgbClr val="2D4D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1" name="Google Shape;321;p32"/>
          <p:cNvPicPr preferRelativeResize="0"/>
          <p:nvPr/>
        </p:nvPicPr>
        <p:blipFill rotWithShape="1">
          <a:blip r:embed="rId5">
            <a:alphaModFix/>
          </a:blip>
          <a:srcRect b="0" l="0" r="0" t="0"/>
          <a:stretch/>
        </p:blipFill>
        <p:spPr>
          <a:xfrm>
            <a:off x="1869519" y="2932509"/>
            <a:ext cx="4330184" cy="1221581"/>
          </a:xfrm>
          <a:prstGeom prst="rect">
            <a:avLst/>
          </a:prstGeom>
          <a:noFill/>
          <a:ln>
            <a:noFill/>
          </a:ln>
        </p:spPr>
      </p:pic>
      <p:pic>
        <p:nvPicPr>
          <p:cNvPr descr="preencoded.png" id="322" name="Google Shape;322;p32"/>
          <p:cNvPicPr preferRelativeResize="0"/>
          <p:nvPr/>
        </p:nvPicPr>
        <p:blipFill rotWithShape="1">
          <a:blip r:embed="rId6">
            <a:alphaModFix/>
          </a:blip>
          <a:srcRect b="0" l="0" r="0" t="0"/>
          <a:stretch/>
        </p:blipFill>
        <p:spPr>
          <a:xfrm>
            <a:off x="3882985" y="3353872"/>
            <a:ext cx="303014" cy="378738"/>
          </a:xfrm>
          <a:prstGeom prst="rect">
            <a:avLst/>
          </a:prstGeom>
          <a:noFill/>
          <a:ln>
            <a:noFill/>
          </a:ln>
        </p:spPr>
      </p:pic>
      <p:sp>
        <p:nvSpPr>
          <p:cNvPr id="323" name="Google Shape;323;p32"/>
          <p:cNvSpPr/>
          <p:nvPr/>
        </p:nvSpPr>
        <p:spPr>
          <a:xfrm>
            <a:off x="6415088" y="3147893"/>
            <a:ext cx="2535079" cy="31682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002E"/>
              </a:buClr>
              <a:buSzPts val="1950"/>
              <a:buFont typeface="Nunito"/>
              <a:buNone/>
            </a:pPr>
            <a:r>
              <a:rPr b="0" i="0" lang="en-US" sz="1950" u="none" cap="none" strike="noStrike">
                <a:solidFill>
                  <a:srgbClr val="00002E"/>
                </a:solidFill>
                <a:latin typeface="Nunito"/>
                <a:ea typeface="Nunito"/>
                <a:cs typeface="Nunito"/>
                <a:sym typeface="Nunito"/>
              </a:rPr>
              <a:t>Key Risk Factors</a:t>
            </a:r>
            <a:endParaRPr b="0" i="0" sz="1950" u="none" cap="none" strike="noStrike"/>
          </a:p>
        </p:txBody>
      </p:sp>
      <p:sp>
        <p:nvSpPr>
          <p:cNvPr id="324" name="Google Shape;324;p32"/>
          <p:cNvSpPr/>
          <p:nvPr/>
        </p:nvSpPr>
        <p:spPr>
          <a:xfrm>
            <a:off x="6415088" y="3593902"/>
            <a:ext cx="572904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2E"/>
              </a:buClr>
              <a:buSzPts val="1650"/>
              <a:buFont typeface="PT Sans"/>
              <a:buNone/>
            </a:pPr>
            <a:r>
              <a:rPr b="0" i="0" lang="en-US" sz="1650" u="none" cap="none" strike="noStrike">
                <a:solidFill>
                  <a:srgbClr val="00002E"/>
                </a:solidFill>
                <a:latin typeface="PT Sans"/>
                <a:ea typeface="PT Sans"/>
                <a:cs typeface="PT Sans"/>
                <a:sym typeface="PT Sans"/>
              </a:rPr>
              <a:t>Blood pressure, age, and BMI identified as strongest predictors</a:t>
            </a:r>
            <a:endParaRPr b="0" i="0" sz="1650" u="none" cap="none" strike="noStrike"/>
          </a:p>
        </p:txBody>
      </p:sp>
      <p:sp>
        <p:nvSpPr>
          <p:cNvPr id="325" name="Google Shape;325;p32"/>
          <p:cNvSpPr/>
          <p:nvPr/>
        </p:nvSpPr>
        <p:spPr>
          <a:xfrm>
            <a:off x="6253520" y="4165759"/>
            <a:ext cx="7568922" cy="15240"/>
          </a:xfrm>
          <a:prstGeom prst="roundRect">
            <a:avLst>
              <a:gd fmla="val 2120892" name="adj"/>
            </a:avLst>
          </a:prstGeom>
          <a:solidFill>
            <a:srgbClr val="018C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6" name="Google Shape;326;p32"/>
          <p:cNvPicPr preferRelativeResize="0"/>
          <p:nvPr/>
        </p:nvPicPr>
        <p:blipFill rotWithShape="1">
          <a:blip r:embed="rId7">
            <a:alphaModFix/>
          </a:blip>
          <a:srcRect b="0" l="0" r="0" t="0"/>
          <a:stretch/>
        </p:blipFill>
        <p:spPr>
          <a:xfrm>
            <a:off x="786884" y="4207907"/>
            <a:ext cx="6495336" cy="1221581"/>
          </a:xfrm>
          <a:prstGeom prst="rect">
            <a:avLst/>
          </a:prstGeom>
          <a:noFill/>
          <a:ln>
            <a:noFill/>
          </a:ln>
        </p:spPr>
      </p:pic>
      <p:pic>
        <p:nvPicPr>
          <p:cNvPr descr="preencoded.png" id="327" name="Google Shape;327;p32"/>
          <p:cNvPicPr preferRelativeResize="0"/>
          <p:nvPr/>
        </p:nvPicPr>
        <p:blipFill rotWithShape="1">
          <a:blip r:embed="rId8">
            <a:alphaModFix/>
          </a:blip>
          <a:srcRect b="0" l="0" r="0" t="0"/>
          <a:stretch/>
        </p:blipFill>
        <p:spPr>
          <a:xfrm>
            <a:off x="3882985" y="4629269"/>
            <a:ext cx="303014" cy="378738"/>
          </a:xfrm>
          <a:prstGeom prst="rect">
            <a:avLst/>
          </a:prstGeom>
          <a:noFill/>
          <a:ln>
            <a:noFill/>
          </a:ln>
        </p:spPr>
      </p:pic>
      <p:sp>
        <p:nvSpPr>
          <p:cNvPr id="328" name="Google Shape;328;p32"/>
          <p:cNvSpPr/>
          <p:nvPr/>
        </p:nvSpPr>
        <p:spPr>
          <a:xfrm>
            <a:off x="7497604" y="4423291"/>
            <a:ext cx="2535079" cy="31682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002E"/>
              </a:buClr>
              <a:buSzPts val="1950"/>
              <a:buFont typeface="Nunito"/>
              <a:buNone/>
            </a:pPr>
            <a:r>
              <a:rPr b="0" i="0" lang="en-US" sz="1950" u="none" cap="none" strike="noStrike">
                <a:solidFill>
                  <a:srgbClr val="00002E"/>
                </a:solidFill>
                <a:latin typeface="Nunito"/>
                <a:ea typeface="Nunito"/>
                <a:cs typeface="Nunito"/>
                <a:sym typeface="Nunito"/>
              </a:rPr>
              <a:t>Practical Application</a:t>
            </a:r>
            <a:endParaRPr b="0" i="0" sz="1950" u="none" cap="none" strike="noStrike"/>
          </a:p>
        </p:txBody>
      </p:sp>
      <p:sp>
        <p:nvSpPr>
          <p:cNvPr id="329" name="Google Shape;329;p32"/>
          <p:cNvSpPr/>
          <p:nvPr/>
        </p:nvSpPr>
        <p:spPr>
          <a:xfrm>
            <a:off x="7497604" y="4869299"/>
            <a:ext cx="5423892"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2E"/>
              </a:buClr>
              <a:buSzPts val="1650"/>
              <a:buFont typeface="PT Sans"/>
              <a:buNone/>
            </a:pPr>
            <a:r>
              <a:rPr b="0" i="0" lang="en-US" sz="1650" u="none" cap="none" strike="noStrike">
                <a:solidFill>
                  <a:srgbClr val="00002E"/>
                </a:solidFill>
                <a:latin typeface="PT Sans"/>
                <a:ea typeface="PT Sans"/>
                <a:cs typeface="PT Sans"/>
                <a:sym typeface="PT Sans"/>
              </a:rPr>
              <a:t>Deployed as an accessible tool for healthcare professionals</a:t>
            </a:r>
            <a:endParaRPr b="0" i="0" sz="1650" u="none" cap="none" strike="noStrike"/>
          </a:p>
        </p:txBody>
      </p:sp>
      <p:sp>
        <p:nvSpPr>
          <p:cNvPr id="330" name="Google Shape;330;p32"/>
          <p:cNvSpPr/>
          <p:nvPr/>
        </p:nvSpPr>
        <p:spPr>
          <a:xfrm>
            <a:off x="754142" y="5671899"/>
            <a:ext cx="13122116"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2E"/>
              </a:buClr>
              <a:buSzPts val="1650"/>
              <a:buFont typeface="PT Sans"/>
              <a:buNone/>
            </a:pPr>
            <a:r>
              <a:rPr b="0" i="0" lang="en-US" sz="1650" u="none" cap="none" strike="noStrike">
                <a:solidFill>
                  <a:srgbClr val="00002E"/>
                </a:solidFill>
                <a:latin typeface="PT Sans"/>
                <a:ea typeface="PT Sans"/>
                <a:cs typeface="PT Sans"/>
                <a:sym typeface="PT Sans"/>
              </a:rPr>
              <a:t>The HealthCare Predictive Analysis project successfully developed a model that can identify cardiovascular disease risk with 74% accuracy. Blood pressure measurements (systolic, diastolic, MAP, and pulse pressure) emerged as the strongest predictors, followed by age and BMI.</a:t>
            </a:r>
            <a:endParaRPr b="0" i="0" sz="1650" u="none" cap="none" strike="noStrike"/>
          </a:p>
        </p:txBody>
      </p:sp>
      <p:sp>
        <p:nvSpPr>
          <p:cNvPr id="331" name="Google Shape;331;p32"/>
          <p:cNvSpPr/>
          <p:nvPr/>
        </p:nvSpPr>
        <p:spPr>
          <a:xfrm>
            <a:off x="754142" y="6603921"/>
            <a:ext cx="13122116" cy="103441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2E"/>
              </a:buClr>
              <a:buSzPts val="1650"/>
              <a:buFont typeface="PT Sans"/>
              <a:buNone/>
            </a:pPr>
            <a:r>
              <a:rPr b="0" i="0" lang="en-US" sz="1650" u="none" cap="none" strike="noStrike">
                <a:solidFill>
                  <a:srgbClr val="00002E"/>
                </a:solidFill>
                <a:latin typeface="PT Sans"/>
                <a:ea typeface="PT Sans"/>
                <a:cs typeface="PT Sans"/>
                <a:sym typeface="PT Sans"/>
              </a:rPr>
              <a:t>Future work could include incorporating additional biomarkers, expanding the dataset with more diverse populations, and developing more sophisticated ensemble models to further improve prediction accuracy. The current implementation provides a solid foundation for clinical decision support in cardiovascular risk assessment.</a:t>
            </a:r>
            <a:endParaRPr b="0" i="0" sz="16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p:nvPr/>
        </p:nvSpPr>
        <p:spPr>
          <a:xfrm>
            <a:off x="837724" y="1240393"/>
            <a:ext cx="9354741"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Cardiovascular Statistical Reference </a:t>
            </a:r>
            <a:endParaRPr b="0" i="0" sz="4400" u="none" cap="none" strike="noStrike"/>
          </a:p>
        </p:txBody>
      </p:sp>
      <p:pic>
        <p:nvPicPr>
          <p:cNvPr descr="preencoded.png" id="94" name="Google Shape;94;p19">
            <a:hlinkClick r:id="rId3"/>
          </p:cNvPr>
          <p:cNvPicPr preferRelativeResize="0"/>
          <p:nvPr/>
        </p:nvPicPr>
        <p:blipFill rotWithShape="1">
          <a:blip r:embed="rId4">
            <a:alphaModFix/>
          </a:blip>
          <a:srcRect b="0" l="0" r="0" t="0"/>
          <a:stretch/>
        </p:blipFill>
        <p:spPr>
          <a:xfrm>
            <a:off x="837724" y="2423160"/>
            <a:ext cx="12954952" cy="2439472"/>
          </a:xfrm>
          <a:prstGeom prst="rect">
            <a:avLst/>
          </a:prstGeom>
          <a:noFill/>
          <a:ln>
            <a:noFill/>
          </a:ln>
        </p:spPr>
      </p:pic>
      <p:pic>
        <p:nvPicPr>
          <p:cNvPr descr="preencoded.png" id="95" name="Google Shape;95;p19">
            <a:hlinkClick r:id="rId5"/>
          </p:cNvPr>
          <p:cNvPicPr preferRelativeResize="0"/>
          <p:nvPr/>
        </p:nvPicPr>
        <p:blipFill rotWithShape="1">
          <a:blip r:embed="rId6">
            <a:alphaModFix/>
          </a:blip>
          <a:srcRect b="0" l="0" r="0" t="0"/>
          <a:stretch/>
        </p:blipFill>
        <p:spPr>
          <a:xfrm>
            <a:off x="837724" y="5131832"/>
            <a:ext cx="12954952" cy="24394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p:nvPr/>
        </p:nvSpPr>
        <p:spPr>
          <a:xfrm>
            <a:off x="706874" y="557093"/>
            <a:ext cx="4930021" cy="594122"/>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00002E"/>
              </a:buClr>
              <a:buSzPts val="3700"/>
              <a:buFont typeface="Nunito"/>
              <a:buNone/>
            </a:pPr>
            <a:r>
              <a:rPr b="0" i="0" lang="en-US" sz="3700" u="none" cap="none" strike="noStrike">
                <a:solidFill>
                  <a:srgbClr val="00002E"/>
                </a:solidFill>
                <a:latin typeface="Nunito"/>
                <a:ea typeface="Nunito"/>
                <a:cs typeface="Nunito"/>
                <a:sym typeface="Nunito"/>
              </a:rPr>
              <a:t>Data Science Lifecycle </a:t>
            </a:r>
            <a:endParaRPr b="0" i="0" sz="3700" u="none" cap="none" strike="noStrike"/>
          </a:p>
        </p:txBody>
      </p:sp>
      <p:sp>
        <p:nvSpPr>
          <p:cNvPr id="102" name="Google Shape;102;p20"/>
          <p:cNvSpPr/>
          <p:nvPr/>
        </p:nvSpPr>
        <p:spPr>
          <a:xfrm>
            <a:off x="706874" y="1555194"/>
            <a:ext cx="3992523" cy="712708"/>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1. Business Problem Understanding </a:t>
            </a:r>
            <a:endParaRPr b="0" i="0" sz="2200" u="none" cap="none" strike="noStrike"/>
          </a:p>
        </p:txBody>
      </p:sp>
      <p:sp>
        <p:nvSpPr>
          <p:cNvPr id="103" name="Google Shape;103;p20"/>
          <p:cNvSpPr/>
          <p:nvPr/>
        </p:nvSpPr>
        <p:spPr>
          <a:xfrm>
            <a:off x="706874" y="2388989"/>
            <a:ext cx="3992523" cy="1293019"/>
          </a:xfrm>
          <a:prstGeom prst="rect">
            <a:avLst/>
          </a:prstGeom>
          <a:noFill/>
          <a:ln>
            <a:noFill/>
          </a:ln>
        </p:spPr>
        <p:txBody>
          <a:bodyPr anchorCtr="0" anchor="t" bIns="0" lIns="0" spcFirstLastPara="1" rIns="0" wrap="square" tIns="0">
            <a:noAutofit/>
          </a:bodyPr>
          <a:lstStyle/>
          <a:p>
            <a:pPr indent="0" lvl="0" marL="0" marR="0" rtl="0" algn="r">
              <a:lnSpc>
                <a:spcPct val="161290"/>
              </a:lnSpc>
              <a:spcBef>
                <a:spcPts val="0"/>
              </a:spcBef>
              <a:spcAft>
                <a:spcPts val="0"/>
              </a:spcAft>
              <a:buClr>
                <a:srgbClr val="00002E"/>
              </a:buClr>
              <a:buSzPts val="1550"/>
              <a:buFont typeface="PT Sans"/>
              <a:buNone/>
            </a:pPr>
            <a:r>
              <a:rPr b="0" i="0" lang="en-US" sz="1550" u="none" cap="none" strike="noStrike">
                <a:solidFill>
                  <a:srgbClr val="00002E"/>
                </a:solidFill>
                <a:latin typeface="PT Sans"/>
                <a:ea typeface="PT Sans"/>
                <a:cs typeface="PT Sans"/>
                <a:sym typeface="PT Sans"/>
              </a:rPr>
              <a:t>Cardiovascular diseases (CVDs) are the leading cause of death globally, accounting for an estimated 18 million deaths each year (WHO).</a:t>
            </a:r>
            <a:endParaRPr b="0" i="0" sz="1550" u="none" cap="none" strike="noStrike"/>
          </a:p>
        </p:txBody>
      </p:sp>
      <p:pic>
        <p:nvPicPr>
          <p:cNvPr descr="preencoded.png" id="104" name="Google Shape;104;p20"/>
          <p:cNvPicPr preferRelativeResize="0"/>
          <p:nvPr/>
        </p:nvPicPr>
        <p:blipFill rotWithShape="1">
          <a:blip r:embed="rId3">
            <a:alphaModFix/>
          </a:blip>
          <a:srcRect b="0" l="0" r="0" t="0"/>
          <a:stretch/>
        </p:blipFill>
        <p:spPr>
          <a:xfrm>
            <a:off x="5002292" y="2300883"/>
            <a:ext cx="4625816" cy="4625816"/>
          </a:xfrm>
          <a:prstGeom prst="rect">
            <a:avLst/>
          </a:prstGeom>
          <a:noFill/>
          <a:ln>
            <a:noFill/>
          </a:ln>
        </p:spPr>
      </p:pic>
      <p:sp>
        <p:nvSpPr>
          <p:cNvPr id="105" name="Google Shape;105;p20"/>
          <p:cNvSpPr/>
          <p:nvPr/>
        </p:nvSpPr>
        <p:spPr>
          <a:xfrm>
            <a:off x="6810792" y="2844820"/>
            <a:ext cx="302181" cy="377785"/>
          </a:xfrm>
          <a:prstGeom prst="rect">
            <a:avLst/>
          </a:prstGeom>
          <a:noFill/>
          <a:ln>
            <a:noFill/>
          </a:ln>
        </p:spPr>
        <p:txBody>
          <a:bodyPr anchorCtr="0" anchor="t" bIns="0" lIns="0" spcFirstLastPara="1" rIns="0" wrap="square" tIns="0">
            <a:noAutofit/>
          </a:bodyPr>
          <a:lstStyle/>
          <a:p>
            <a:pPr indent="0" lvl="0" marL="0" marR="0" rtl="0" algn="l">
              <a:lnSpc>
                <a:spcPct val="161702"/>
              </a:lnSpc>
              <a:spcBef>
                <a:spcPts val="0"/>
              </a:spcBef>
              <a:spcAft>
                <a:spcPts val="0"/>
              </a:spcAft>
              <a:buClr>
                <a:srgbClr val="00002E"/>
              </a:buClr>
              <a:buSzPts val="2350"/>
              <a:buFont typeface="Nunito"/>
              <a:buNone/>
            </a:pPr>
            <a:r>
              <a:rPr b="0" i="0" lang="en-US" sz="2350" u="none" cap="none" strike="noStrike">
                <a:solidFill>
                  <a:srgbClr val="00002E"/>
                </a:solidFill>
                <a:latin typeface="Nunito"/>
                <a:ea typeface="Nunito"/>
                <a:cs typeface="Nunito"/>
                <a:sym typeface="Nunito"/>
              </a:rPr>
              <a:t>1</a:t>
            </a:r>
            <a:endParaRPr b="0" i="0" sz="2350" u="none" cap="none" strike="noStrike"/>
          </a:p>
        </p:txBody>
      </p:sp>
      <p:sp>
        <p:nvSpPr>
          <p:cNvPr id="106" name="Google Shape;106;p20"/>
          <p:cNvSpPr/>
          <p:nvPr/>
        </p:nvSpPr>
        <p:spPr>
          <a:xfrm>
            <a:off x="9931003" y="2218253"/>
            <a:ext cx="2851547" cy="356354"/>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2. Data Collection </a:t>
            </a:r>
            <a:endParaRPr b="0" i="0" sz="2200" u="none" cap="none" strike="noStrike"/>
          </a:p>
        </p:txBody>
      </p:sp>
      <p:sp>
        <p:nvSpPr>
          <p:cNvPr id="107" name="Google Shape;107;p20"/>
          <p:cNvSpPr/>
          <p:nvPr/>
        </p:nvSpPr>
        <p:spPr>
          <a:xfrm>
            <a:off x="9931003" y="2695694"/>
            <a:ext cx="3992523" cy="32325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D4DF2"/>
              </a:buClr>
              <a:buSzPts val="1550"/>
              <a:buFont typeface="PT Sans"/>
              <a:buNone/>
            </a:pPr>
            <a:r>
              <a:rPr b="0" i="0" lang="en-US" sz="1550" u="sng" cap="none" strike="noStrike">
                <a:solidFill>
                  <a:schemeClr val="hlink"/>
                </a:solidFill>
                <a:latin typeface="PT Sans"/>
                <a:ea typeface="PT Sans"/>
                <a:cs typeface="PT Sans"/>
                <a:sym typeface="PT Sans"/>
                <a:hlinkClick r:id="rId4"/>
              </a:rPr>
              <a:t>Medical Examination Dataset Analysis</a:t>
            </a:r>
            <a:endParaRPr b="0" i="0" sz="1550" u="none" cap="none" strike="noStrike"/>
          </a:p>
        </p:txBody>
      </p:sp>
      <p:pic>
        <p:nvPicPr>
          <p:cNvPr descr="preencoded.png" id="108" name="Google Shape;108;p20"/>
          <p:cNvPicPr preferRelativeResize="0"/>
          <p:nvPr/>
        </p:nvPicPr>
        <p:blipFill rotWithShape="1">
          <a:blip r:embed="rId5">
            <a:alphaModFix/>
          </a:blip>
          <a:srcRect b="0" l="0" r="0" t="0"/>
          <a:stretch/>
        </p:blipFill>
        <p:spPr>
          <a:xfrm>
            <a:off x="5002292" y="2300883"/>
            <a:ext cx="4625816" cy="4625816"/>
          </a:xfrm>
          <a:prstGeom prst="rect">
            <a:avLst/>
          </a:prstGeom>
          <a:noFill/>
          <a:ln>
            <a:noFill/>
          </a:ln>
        </p:spPr>
      </p:pic>
      <p:sp>
        <p:nvSpPr>
          <p:cNvPr id="109" name="Google Shape;109;p20"/>
          <p:cNvSpPr/>
          <p:nvPr/>
        </p:nvSpPr>
        <p:spPr>
          <a:xfrm>
            <a:off x="8031540" y="3057823"/>
            <a:ext cx="302181" cy="377785"/>
          </a:xfrm>
          <a:prstGeom prst="rect">
            <a:avLst/>
          </a:prstGeom>
          <a:noFill/>
          <a:ln>
            <a:noFill/>
          </a:ln>
        </p:spPr>
        <p:txBody>
          <a:bodyPr anchorCtr="0" anchor="t" bIns="0" lIns="0" spcFirstLastPara="1" rIns="0" wrap="square" tIns="0">
            <a:noAutofit/>
          </a:bodyPr>
          <a:lstStyle/>
          <a:p>
            <a:pPr indent="0" lvl="0" marL="0" marR="0" rtl="0" algn="l">
              <a:lnSpc>
                <a:spcPct val="161702"/>
              </a:lnSpc>
              <a:spcBef>
                <a:spcPts val="0"/>
              </a:spcBef>
              <a:spcAft>
                <a:spcPts val="0"/>
              </a:spcAft>
              <a:buClr>
                <a:srgbClr val="00002E"/>
              </a:buClr>
              <a:buSzPts val="2350"/>
              <a:buFont typeface="Nunito"/>
              <a:buNone/>
            </a:pPr>
            <a:r>
              <a:rPr b="0" i="0" lang="en-US" sz="2350" u="none" cap="none" strike="noStrike">
                <a:solidFill>
                  <a:srgbClr val="00002E"/>
                </a:solidFill>
                <a:latin typeface="Nunito"/>
                <a:ea typeface="Nunito"/>
                <a:cs typeface="Nunito"/>
                <a:sym typeface="Nunito"/>
              </a:rPr>
              <a:t>2</a:t>
            </a:r>
            <a:endParaRPr b="0" i="0" sz="2350" u="none" cap="none" strike="noStrike"/>
          </a:p>
        </p:txBody>
      </p:sp>
      <p:sp>
        <p:nvSpPr>
          <p:cNvPr id="110" name="Google Shape;110;p20"/>
          <p:cNvSpPr/>
          <p:nvPr/>
        </p:nvSpPr>
        <p:spPr>
          <a:xfrm>
            <a:off x="9931003" y="3984903"/>
            <a:ext cx="3992523" cy="712708"/>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3. Data Cleaning and Preparation </a:t>
            </a:r>
            <a:endParaRPr b="0" i="0" sz="2200" u="none" cap="none" strike="noStrike"/>
          </a:p>
        </p:txBody>
      </p:sp>
      <p:sp>
        <p:nvSpPr>
          <p:cNvPr id="111" name="Google Shape;111;p20"/>
          <p:cNvSpPr/>
          <p:nvPr/>
        </p:nvSpPr>
        <p:spPr>
          <a:xfrm>
            <a:off x="9931003" y="4818698"/>
            <a:ext cx="3992523" cy="32325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2E"/>
              </a:buClr>
              <a:buSzPts val="1550"/>
              <a:buFont typeface="PT Sans"/>
              <a:buNone/>
            </a:pPr>
            <a:r>
              <a:rPr b="0" i="0" lang="en-US" sz="1550" u="none" cap="none" strike="noStrike">
                <a:solidFill>
                  <a:srgbClr val="00002E"/>
                </a:solidFill>
                <a:latin typeface="PT Sans"/>
                <a:ea typeface="PT Sans"/>
                <a:cs typeface="PT Sans"/>
                <a:sym typeface="PT Sans"/>
              </a:rPr>
              <a:t>Checking the nulls, duplicates, outliers, …etc.</a:t>
            </a:r>
            <a:endParaRPr b="0" i="0" sz="1550" u="none" cap="none" strike="noStrike"/>
          </a:p>
        </p:txBody>
      </p:sp>
      <p:pic>
        <p:nvPicPr>
          <p:cNvPr descr="preencoded.png" id="112" name="Google Shape;112;p20"/>
          <p:cNvPicPr preferRelativeResize="0"/>
          <p:nvPr/>
        </p:nvPicPr>
        <p:blipFill rotWithShape="1">
          <a:blip r:embed="rId6">
            <a:alphaModFix/>
          </a:blip>
          <a:srcRect b="0" l="0" r="0" t="0"/>
          <a:stretch/>
        </p:blipFill>
        <p:spPr>
          <a:xfrm>
            <a:off x="5002292" y="2300883"/>
            <a:ext cx="4625816" cy="4625816"/>
          </a:xfrm>
          <a:prstGeom prst="rect">
            <a:avLst/>
          </a:prstGeom>
          <a:noFill/>
          <a:ln>
            <a:noFill/>
          </a:ln>
        </p:spPr>
      </p:pic>
      <p:sp>
        <p:nvSpPr>
          <p:cNvPr id="113" name="Google Shape;113;p20"/>
          <p:cNvSpPr/>
          <p:nvPr/>
        </p:nvSpPr>
        <p:spPr>
          <a:xfrm>
            <a:off x="8744010" y="4071640"/>
            <a:ext cx="302181" cy="377785"/>
          </a:xfrm>
          <a:prstGeom prst="rect">
            <a:avLst/>
          </a:prstGeom>
          <a:noFill/>
          <a:ln>
            <a:noFill/>
          </a:ln>
        </p:spPr>
        <p:txBody>
          <a:bodyPr anchorCtr="0" anchor="t" bIns="0" lIns="0" spcFirstLastPara="1" rIns="0" wrap="square" tIns="0">
            <a:noAutofit/>
          </a:bodyPr>
          <a:lstStyle/>
          <a:p>
            <a:pPr indent="0" lvl="0" marL="0" marR="0" rtl="0" algn="l">
              <a:lnSpc>
                <a:spcPct val="161702"/>
              </a:lnSpc>
              <a:spcBef>
                <a:spcPts val="0"/>
              </a:spcBef>
              <a:spcAft>
                <a:spcPts val="0"/>
              </a:spcAft>
              <a:buClr>
                <a:srgbClr val="00002E"/>
              </a:buClr>
              <a:buSzPts val="2350"/>
              <a:buFont typeface="Nunito"/>
              <a:buNone/>
            </a:pPr>
            <a:r>
              <a:rPr b="0" i="0" lang="en-US" sz="2350" u="none" cap="none" strike="noStrike">
                <a:solidFill>
                  <a:srgbClr val="00002E"/>
                </a:solidFill>
                <a:latin typeface="Nunito"/>
                <a:ea typeface="Nunito"/>
                <a:cs typeface="Nunito"/>
                <a:sym typeface="Nunito"/>
              </a:rPr>
              <a:t>3</a:t>
            </a:r>
            <a:endParaRPr b="0" i="0" sz="2350" u="none" cap="none" strike="noStrike"/>
          </a:p>
        </p:txBody>
      </p:sp>
      <p:sp>
        <p:nvSpPr>
          <p:cNvPr id="114" name="Google Shape;114;p20"/>
          <p:cNvSpPr/>
          <p:nvPr/>
        </p:nvSpPr>
        <p:spPr>
          <a:xfrm>
            <a:off x="9931003" y="5606415"/>
            <a:ext cx="3785354" cy="356354"/>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4. Exploratory Data Analysis </a:t>
            </a:r>
            <a:endParaRPr b="0" i="0" sz="2200" u="none" cap="none" strike="noStrike"/>
          </a:p>
        </p:txBody>
      </p:sp>
      <p:sp>
        <p:nvSpPr>
          <p:cNvPr id="115" name="Google Shape;115;p20"/>
          <p:cNvSpPr/>
          <p:nvPr/>
        </p:nvSpPr>
        <p:spPr>
          <a:xfrm>
            <a:off x="9931003" y="6083856"/>
            <a:ext cx="3992523" cy="32325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2E"/>
              </a:buClr>
              <a:buSzPts val="1550"/>
              <a:buFont typeface="PT Sans"/>
              <a:buNone/>
            </a:pPr>
            <a:r>
              <a:rPr b="0" i="0" lang="en-US" sz="1550" u="none" cap="none" strike="noStrike">
                <a:solidFill>
                  <a:srgbClr val="00002E"/>
                </a:solidFill>
                <a:latin typeface="PT Sans"/>
                <a:ea typeface="PT Sans"/>
                <a:cs typeface="PT Sans"/>
                <a:sym typeface="PT Sans"/>
              </a:rPr>
              <a:t>Data visualization and analyzing data</a:t>
            </a:r>
            <a:endParaRPr b="0" i="0" sz="1550" u="none" cap="none" strike="noStrike"/>
          </a:p>
        </p:txBody>
      </p:sp>
      <p:pic>
        <p:nvPicPr>
          <p:cNvPr descr="preencoded.png" id="116" name="Google Shape;116;p20"/>
          <p:cNvPicPr preferRelativeResize="0"/>
          <p:nvPr/>
        </p:nvPicPr>
        <p:blipFill rotWithShape="1">
          <a:blip r:embed="rId7">
            <a:alphaModFix/>
          </a:blip>
          <a:srcRect b="0" l="0" r="0" t="0"/>
          <a:stretch/>
        </p:blipFill>
        <p:spPr>
          <a:xfrm>
            <a:off x="5002292" y="2300883"/>
            <a:ext cx="4625816" cy="4625816"/>
          </a:xfrm>
          <a:prstGeom prst="rect">
            <a:avLst/>
          </a:prstGeom>
          <a:noFill/>
          <a:ln>
            <a:noFill/>
          </a:ln>
        </p:spPr>
      </p:pic>
      <p:sp>
        <p:nvSpPr>
          <p:cNvPr id="117" name="Google Shape;117;p20"/>
          <p:cNvSpPr/>
          <p:nvPr/>
        </p:nvSpPr>
        <p:spPr>
          <a:xfrm>
            <a:off x="8531007" y="5292388"/>
            <a:ext cx="302181" cy="377785"/>
          </a:xfrm>
          <a:prstGeom prst="rect">
            <a:avLst/>
          </a:prstGeom>
          <a:noFill/>
          <a:ln>
            <a:noFill/>
          </a:ln>
        </p:spPr>
        <p:txBody>
          <a:bodyPr anchorCtr="0" anchor="t" bIns="0" lIns="0" spcFirstLastPara="1" rIns="0" wrap="square" tIns="0">
            <a:noAutofit/>
          </a:bodyPr>
          <a:lstStyle/>
          <a:p>
            <a:pPr indent="0" lvl="0" marL="0" marR="0" rtl="0" algn="l">
              <a:lnSpc>
                <a:spcPct val="161702"/>
              </a:lnSpc>
              <a:spcBef>
                <a:spcPts val="0"/>
              </a:spcBef>
              <a:spcAft>
                <a:spcPts val="0"/>
              </a:spcAft>
              <a:buClr>
                <a:srgbClr val="00002E"/>
              </a:buClr>
              <a:buSzPts val="2350"/>
              <a:buFont typeface="Nunito"/>
              <a:buNone/>
            </a:pPr>
            <a:r>
              <a:rPr b="0" i="0" lang="en-US" sz="2350" u="none" cap="none" strike="noStrike">
                <a:solidFill>
                  <a:srgbClr val="00002E"/>
                </a:solidFill>
                <a:latin typeface="Nunito"/>
                <a:ea typeface="Nunito"/>
                <a:cs typeface="Nunito"/>
                <a:sym typeface="Nunito"/>
              </a:rPr>
              <a:t>4</a:t>
            </a:r>
            <a:endParaRPr b="0" i="0" sz="2350" u="none" cap="none" strike="noStrike"/>
          </a:p>
        </p:txBody>
      </p:sp>
      <p:sp>
        <p:nvSpPr>
          <p:cNvPr id="118" name="Google Shape;118;p20"/>
          <p:cNvSpPr/>
          <p:nvPr/>
        </p:nvSpPr>
        <p:spPr>
          <a:xfrm>
            <a:off x="9931003" y="6871692"/>
            <a:ext cx="2921437" cy="356354"/>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5. Feature Engineering</a:t>
            </a:r>
            <a:endParaRPr b="0" i="0" sz="2200" u="none" cap="none" strike="noStrike"/>
          </a:p>
        </p:txBody>
      </p:sp>
      <p:sp>
        <p:nvSpPr>
          <p:cNvPr id="119" name="Google Shape;119;p20"/>
          <p:cNvSpPr/>
          <p:nvPr/>
        </p:nvSpPr>
        <p:spPr>
          <a:xfrm>
            <a:off x="9931003" y="7349133"/>
            <a:ext cx="3992523" cy="32325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2E"/>
              </a:buClr>
              <a:buSzPts val="1550"/>
              <a:buFont typeface="PT Sans"/>
              <a:buNone/>
            </a:pPr>
            <a:r>
              <a:rPr b="0" i="0" lang="en-US" sz="1550" u="none" cap="none" strike="noStrike">
                <a:solidFill>
                  <a:srgbClr val="00002E"/>
                </a:solidFill>
                <a:latin typeface="PT Sans"/>
                <a:ea typeface="PT Sans"/>
                <a:cs typeface="PT Sans"/>
                <a:sym typeface="PT Sans"/>
              </a:rPr>
              <a:t>Extracting new features; BMI, PP,..etc.</a:t>
            </a:r>
            <a:endParaRPr b="0" i="0" sz="1550" u="none" cap="none" strike="noStrike"/>
          </a:p>
        </p:txBody>
      </p:sp>
      <p:pic>
        <p:nvPicPr>
          <p:cNvPr descr="preencoded.png" id="120" name="Google Shape;120;p20"/>
          <p:cNvPicPr preferRelativeResize="0"/>
          <p:nvPr/>
        </p:nvPicPr>
        <p:blipFill rotWithShape="1">
          <a:blip r:embed="rId8">
            <a:alphaModFix/>
          </a:blip>
          <a:srcRect b="0" l="0" r="0" t="0"/>
          <a:stretch/>
        </p:blipFill>
        <p:spPr>
          <a:xfrm>
            <a:off x="5002292" y="2300883"/>
            <a:ext cx="4625816" cy="4625816"/>
          </a:xfrm>
          <a:prstGeom prst="rect">
            <a:avLst/>
          </a:prstGeom>
          <a:noFill/>
          <a:ln>
            <a:noFill/>
          </a:ln>
        </p:spPr>
      </p:pic>
      <p:sp>
        <p:nvSpPr>
          <p:cNvPr id="121" name="Google Shape;121;p20"/>
          <p:cNvSpPr/>
          <p:nvPr/>
        </p:nvSpPr>
        <p:spPr>
          <a:xfrm>
            <a:off x="7517190" y="6004858"/>
            <a:ext cx="302181" cy="377785"/>
          </a:xfrm>
          <a:prstGeom prst="rect">
            <a:avLst/>
          </a:prstGeom>
          <a:noFill/>
          <a:ln>
            <a:noFill/>
          </a:ln>
        </p:spPr>
        <p:txBody>
          <a:bodyPr anchorCtr="0" anchor="t" bIns="0" lIns="0" spcFirstLastPara="1" rIns="0" wrap="square" tIns="0">
            <a:noAutofit/>
          </a:bodyPr>
          <a:lstStyle/>
          <a:p>
            <a:pPr indent="0" lvl="0" marL="0" marR="0" rtl="0" algn="l">
              <a:lnSpc>
                <a:spcPct val="161702"/>
              </a:lnSpc>
              <a:spcBef>
                <a:spcPts val="0"/>
              </a:spcBef>
              <a:spcAft>
                <a:spcPts val="0"/>
              </a:spcAft>
              <a:buClr>
                <a:srgbClr val="00002E"/>
              </a:buClr>
              <a:buSzPts val="2350"/>
              <a:buFont typeface="Nunito"/>
              <a:buNone/>
            </a:pPr>
            <a:r>
              <a:rPr b="0" i="0" lang="en-US" sz="2350" u="none" cap="none" strike="noStrike">
                <a:solidFill>
                  <a:srgbClr val="00002E"/>
                </a:solidFill>
                <a:latin typeface="Nunito"/>
                <a:ea typeface="Nunito"/>
                <a:cs typeface="Nunito"/>
                <a:sym typeface="Nunito"/>
              </a:rPr>
              <a:t>5</a:t>
            </a:r>
            <a:endParaRPr b="0" i="0" sz="2350" u="none" cap="none" strike="noStrike"/>
          </a:p>
        </p:txBody>
      </p:sp>
      <p:sp>
        <p:nvSpPr>
          <p:cNvPr id="122" name="Google Shape;122;p20"/>
          <p:cNvSpPr/>
          <p:nvPr/>
        </p:nvSpPr>
        <p:spPr>
          <a:xfrm>
            <a:off x="1847850" y="6871692"/>
            <a:ext cx="2851547" cy="356354"/>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6. Machine Learning</a:t>
            </a:r>
            <a:endParaRPr b="0" i="0" sz="2200" u="none" cap="none" strike="noStrike"/>
          </a:p>
        </p:txBody>
      </p:sp>
      <p:sp>
        <p:nvSpPr>
          <p:cNvPr id="123" name="Google Shape;123;p20"/>
          <p:cNvSpPr/>
          <p:nvPr/>
        </p:nvSpPr>
        <p:spPr>
          <a:xfrm>
            <a:off x="706874" y="7349133"/>
            <a:ext cx="3992523" cy="323255"/>
          </a:xfrm>
          <a:prstGeom prst="rect">
            <a:avLst/>
          </a:prstGeom>
          <a:noFill/>
          <a:ln>
            <a:noFill/>
          </a:ln>
        </p:spPr>
        <p:txBody>
          <a:bodyPr anchorCtr="0" anchor="t" bIns="0" lIns="0" spcFirstLastPara="1" rIns="0" wrap="square" tIns="0">
            <a:noAutofit/>
          </a:bodyPr>
          <a:lstStyle/>
          <a:p>
            <a:pPr indent="0" lvl="0" marL="0" marR="0" rtl="0" algn="r">
              <a:lnSpc>
                <a:spcPct val="161290"/>
              </a:lnSpc>
              <a:spcBef>
                <a:spcPts val="0"/>
              </a:spcBef>
              <a:spcAft>
                <a:spcPts val="0"/>
              </a:spcAft>
              <a:buClr>
                <a:srgbClr val="00002E"/>
              </a:buClr>
              <a:buSzPts val="1550"/>
              <a:buFont typeface="PT Sans"/>
              <a:buNone/>
            </a:pPr>
            <a:r>
              <a:rPr b="0" i="0" lang="en-US" sz="1550" u="none" cap="none" strike="noStrike">
                <a:solidFill>
                  <a:srgbClr val="00002E"/>
                </a:solidFill>
                <a:latin typeface="PT Sans"/>
                <a:ea typeface="PT Sans"/>
                <a:cs typeface="PT Sans"/>
                <a:sym typeface="PT Sans"/>
              </a:rPr>
              <a:t>Choosing suitable model that fits our data</a:t>
            </a:r>
            <a:endParaRPr b="0" i="0" sz="1550" u="none" cap="none" strike="noStrike"/>
          </a:p>
        </p:txBody>
      </p:sp>
      <p:pic>
        <p:nvPicPr>
          <p:cNvPr descr="preencoded.png" id="124" name="Google Shape;124;p20"/>
          <p:cNvPicPr preferRelativeResize="0"/>
          <p:nvPr/>
        </p:nvPicPr>
        <p:blipFill rotWithShape="1">
          <a:blip r:embed="rId9">
            <a:alphaModFix/>
          </a:blip>
          <a:srcRect b="0" l="0" r="0" t="0"/>
          <a:stretch/>
        </p:blipFill>
        <p:spPr>
          <a:xfrm>
            <a:off x="5002292" y="2300883"/>
            <a:ext cx="4625816" cy="4625816"/>
          </a:xfrm>
          <a:prstGeom prst="rect">
            <a:avLst/>
          </a:prstGeom>
          <a:noFill/>
          <a:ln>
            <a:noFill/>
          </a:ln>
        </p:spPr>
      </p:pic>
      <p:sp>
        <p:nvSpPr>
          <p:cNvPr id="125" name="Google Shape;125;p20"/>
          <p:cNvSpPr/>
          <p:nvPr/>
        </p:nvSpPr>
        <p:spPr>
          <a:xfrm>
            <a:off x="6296442" y="5791855"/>
            <a:ext cx="302181" cy="377785"/>
          </a:xfrm>
          <a:prstGeom prst="rect">
            <a:avLst/>
          </a:prstGeom>
          <a:noFill/>
          <a:ln>
            <a:noFill/>
          </a:ln>
        </p:spPr>
        <p:txBody>
          <a:bodyPr anchorCtr="0" anchor="t" bIns="0" lIns="0" spcFirstLastPara="1" rIns="0" wrap="square" tIns="0">
            <a:noAutofit/>
          </a:bodyPr>
          <a:lstStyle/>
          <a:p>
            <a:pPr indent="0" lvl="0" marL="0" marR="0" rtl="0" algn="l">
              <a:lnSpc>
                <a:spcPct val="161702"/>
              </a:lnSpc>
              <a:spcBef>
                <a:spcPts val="0"/>
              </a:spcBef>
              <a:spcAft>
                <a:spcPts val="0"/>
              </a:spcAft>
              <a:buClr>
                <a:srgbClr val="00002E"/>
              </a:buClr>
              <a:buSzPts val="2350"/>
              <a:buFont typeface="Nunito"/>
              <a:buNone/>
            </a:pPr>
            <a:r>
              <a:rPr b="0" i="0" lang="en-US" sz="2350" u="none" cap="none" strike="noStrike">
                <a:solidFill>
                  <a:srgbClr val="00002E"/>
                </a:solidFill>
                <a:latin typeface="Nunito"/>
                <a:ea typeface="Nunito"/>
                <a:cs typeface="Nunito"/>
                <a:sym typeface="Nunito"/>
              </a:rPr>
              <a:t>6</a:t>
            </a:r>
            <a:endParaRPr b="0" i="0" sz="2350" u="none" cap="none" strike="noStrike"/>
          </a:p>
        </p:txBody>
      </p:sp>
      <p:sp>
        <p:nvSpPr>
          <p:cNvPr id="126" name="Google Shape;126;p20"/>
          <p:cNvSpPr/>
          <p:nvPr/>
        </p:nvSpPr>
        <p:spPr>
          <a:xfrm>
            <a:off x="1847850" y="5444847"/>
            <a:ext cx="2851547" cy="356354"/>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7. Model Evaluation </a:t>
            </a:r>
            <a:endParaRPr b="0" i="0" sz="2200" u="none" cap="none" strike="noStrike"/>
          </a:p>
        </p:txBody>
      </p:sp>
      <p:sp>
        <p:nvSpPr>
          <p:cNvPr id="127" name="Google Shape;127;p20"/>
          <p:cNvSpPr/>
          <p:nvPr/>
        </p:nvSpPr>
        <p:spPr>
          <a:xfrm>
            <a:off x="706874" y="5922288"/>
            <a:ext cx="3992523" cy="646509"/>
          </a:xfrm>
          <a:prstGeom prst="rect">
            <a:avLst/>
          </a:prstGeom>
          <a:noFill/>
          <a:ln>
            <a:noFill/>
          </a:ln>
        </p:spPr>
        <p:txBody>
          <a:bodyPr anchorCtr="0" anchor="t" bIns="0" lIns="0" spcFirstLastPara="1" rIns="0" wrap="square" tIns="0">
            <a:noAutofit/>
          </a:bodyPr>
          <a:lstStyle/>
          <a:p>
            <a:pPr indent="0" lvl="0" marL="0" marR="0" rtl="0" algn="r">
              <a:lnSpc>
                <a:spcPct val="161290"/>
              </a:lnSpc>
              <a:spcBef>
                <a:spcPts val="0"/>
              </a:spcBef>
              <a:spcAft>
                <a:spcPts val="0"/>
              </a:spcAft>
              <a:buClr>
                <a:srgbClr val="00002E"/>
              </a:buClr>
              <a:buSzPts val="1550"/>
              <a:buFont typeface="PT Sans"/>
              <a:buNone/>
            </a:pPr>
            <a:r>
              <a:rPr b="0" i="0" lang="en-US" sz="1550" u="none" cap="none" strike="noStrike">
                <a:solidFill>
                  <a:srgbClr val="00002E"/>
                </a:solidFill>
                <a:latin typeface="PT Sans"/>
                <a:ea typeface="PT Sans"/>
                <a:cs typeface="PT Sans"/>
                <a:sym typeface="PT Sans"/>
              </a:rPr>
              <a:t>Applying different metrics; precision, recall,…etc</a:t>
            </a:r>
            <a:endParaRPr b="0" i="0" sz="1550" u="none" cap="none" strike="noStrike"/>
          </a:p>
        </p:txBody>
      </p:sp>
      <p:pic>
        <p:nvPicPr>
          <p:cNvPr descr="preencoded.png" id="128" name="Google Shape;128;p20"/>
          <p:cNvPicPr preferRelativeResize="0"/>
          <p:nvPr/>
        </p:nvPicPr>
        <p:blipFill rotWithShape="1">
          <a:blip r:embed="rId10">
            <a:alphaModFix/>
          </a:blip>
          <a:srcRect b="0" l="0" r="0" t="0"/>
          <a:stretch/>
        </p:blipFill>
        <p:spPr>
          <a:xfrm>
            <a:off x="5002292" y="2300883"/>
            <a:ext cx="4625816" cy="4625816"/>
          </a:xfrm>
          <a:prstGeom prst="rect">
            <a:avLst/>
          </a:prstGeom>
          <a:noFill/>
          <a:ln>
            <a:noFill/>
          </a:ln>
        </p:spPr>
      </p:pic>
      <p:sp>
        <p:nvSpPr>
          <p:cNvPr id="129" name="Google Shape;129;p20"/>
          <p:cNvSpPr/>
          <p:nvPr/>
        </p:nvSpPr>
        <p:spPr>
          <a:xfrm>
            <a:off x="5583972" y="4778038"/>
            <a:ext cx="302181" cy="377785"/>
          </a:xfrm>
          <a:prstGeom prst="rect">
            <a:avLst/>
          </a:prstGeom>
          <a:noFill/>
          <a:ln>
            <a:noFill/>
          </a:ln>
        </p:spPr>
        <p:txBody>
          <a:bodyPr anchorCtr="0" anchor="t" bIns="0" lIns="0" spcFirstLastPara="1" rIns="0" wrap="square" tIns="0">
            <a:noAutofit/>
          </a:bodyPr>
          <a:lstStyle/>
          <a:p>
            <a:pPr indent="0" lvl="0" marL="0" marR="0" rtl="0" algn="l">
              <a:lnSpc>
                <a:spcPct val="161702"/>
              </a:lnSpc>
              <a:spcBef>
                <a:spcPts val="0"/>
              </a:spcBef>
              <a:spcAft>
                <a:spcPts val="0"/>
              </a:spcAft>
              <a:buClr>
                <a:srgbClr val="00002E"/>
              </a:buClr>
              <a:buSzPts val="2350"/>
              <a:buFont typeface="Nunito"/>
              <a:buNone/>
            </a:pPr>
            <a:r>
              <a:rPr b="0" i="0" lang="en-US" sz="2350" u="none" cap="none" strike="noStrike">
                <a:solidFill>
                  <a:srgbClr val="00002E"/>
                </a:solidFill>
                <a:latin typeface="Nunito"/>
                <a:ea typeface="Nunito"/>
                <a:cs typeface="Nunito"/>
                <a:sym typeface="Nunito"/>
              </a:rPr>
              <a:t>7</a:t>
            </a:r>
            <a:endParaRPr b="0" i="0" sz="2350" u="none" cap="none" strike="noStrike"/>
          </a:p>
        </p:txBody>
      </p:sp>
      <p:sp>
        <p:nvSpPr>
          <p:cNvPr id="130" name="Google Shape;130;p20"/>
          <p:cNvSpPr/>
          <p:nvPr/>
        </p:nvSpPr>
        <p:spPr>
          <a:xfrm>
            <a:off x="706874" y="4163020"/>
            <a:ext cx="3992523" cy="356354"/>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8. Deployment and Monitoring </a:t>
            </a:r>
            <a:endParaRPr b="0" i="0" sz="2200" u="none" cap="none" strike="noStrike"/>
          </a:p>
        </p:txBody>
      </p:sp>
      <p:sp>
        <p:nvSpPr>
          <p:cNvPr id="131" name="Google Shape;131;p20"/>
          <p:cNvSpPr/>
          <p:nvPr/>
        </p:nvSpPr>
        <p:spPr>
          <a:xfrm>
            <a:off x="706874" y="4640461"/>
            <a:ext cx="3992523" cy="323255"/>
          </a:xfrm>
          <a:prstGeom prst="rect">
            <a:avLst/>
          </a:prstGeom>
          <a:noFill/>
          <a:ln>
            <a:noFill/>
          </a:ln>
        </p:spPr>
        <p:txBody>
          <a:bodyPr anchorCtr="0" anchor="t" bIns="0" lIns="0" spcFirstLastPara="1" rIns="0" wrap="square" tIns="0">
            <a:noAutofit/>
          </a:bodyPr>
          <a:lstStyle/>
          <a:p>
            <a:pPr indent="0" lvl="0" marL="0" marR="0" rtl="0" algn="r">
              <a:lnSpc>
                <a:spcPct val="161290"/>
              </a:lnSpc>
              <a:spcBef>
                <a:spcPts val="0"/>
              </a:spcBef>
              <a:spcAft>
                <a:spcPts val="0"/>
              </a:spcAft>
              <a:buClr>
                <a:srgbClr val="00002E"/>
              </a:buClr>
              <a:buSzPts val="1550"/>
              <a:buFont typeface="PT Sans"/>
              <a:buNone/>
            </a:pPr>
            <a:r>
              <a:rPr b="0" i="0" lang="en-US" sz="1550" u="none" cap="none" strike="noStrike">
                <a:solidFill>
                  <a:srgbClr val="00002E"/>
                </a:solidFill>
                <a:latin typeface="PT Sans"/>
                <a:ea typeface="PT Sans"/>
                <a:cs typeface="PT Sans"/>
                <a:sym typeface="PT Sans"/>
              </a:rPr>
              <a:t>Using Streamlit &amp; MLflow</a:t>
            </a:r>
            <a:endParaRPr b="0" i="0" sz="1550" u="none" cap="none" strike="noStrike"/>
          </a:p>
        </p:txBody>
      </p:sp>
      <p:pic>
        <p:nvPicPr>
          <p:cNvPr descr="preencoded.png" id="132" name="Google Shape;132;p20"/>
          <p:cNvPicPr preferRelativeResize="0"/>
          <p:nvPr/>
        </p:nvPicPr>
        <p:blipFill rotWithShape="1">
          <a:blip r:embed="rId11">
            <a:alphaModFix/>
          </a:blip>
          <a:srcRect b="0" l="0" r="0" t="0"/>
          <a:stretch/>
        </p:blipFill>
        <p:spPr>
          <a:xfrm>
            <a:off x="5002292" y="2300883"/>
            <a:ext cx="4625816" cy="4625816"/>
          </a:xfrm>
          <a:prstGeom prst="rect">
            <a:avLst/>
          </a:prstGeom>
          <a:noFill/>
          <a:ln>
            <a:noFill/>
          </a:ln>
        </p:spPr>
      </p:pic>
      <p:sp>
        <p:nvSpPr>
          <p:cNvPr id="133" name="Google Shape;133;p20"/>
          <p:cNvSpPr/>
          <p:nvPr/>
        </p:nvSpPr>
        <p:spPr>
          <a:xfrm>
            <a:off x="5796975" y="3557290"/>
            <a:ext cx="302181" cy="377785"/>
          </a:xfrm>
          <a:prstGeom prst="rect">
            <a:avLst/>
          </a:prstGeom>
          <a:noFill/>
          <a:ln>
            <a:noFill/>
          </a:ln>
        </p:spPr>
        <p:txBody>
          <a:bodyPr anchorCtr="0" anchor="t" bIns="0" lIns="0" spcFirstLastPara="1" rIns="0" wrap="square" tIns="0">
            <a:noAutofit/>
          </a:bodyPr>
          <a:lstStyle/>
          <a:p>
            <a:pPr indent="0" lvl="0" marL="0" marR="0" rtl="0" algn="l">
              <a:lnSpc>
                <a:spcPct val="161702"/>
              </a:lnSpc>
              <a:spcBef>
                <a:spcPts val="0"/>
              </a:spcBef>
              <a:spcAft>
                <a:spcPts val="0"/>
              </a:spcAft>
              <a:buClr>
                <a:srgbClr val="00002E"/>
              </a:buClr>
              <a:buSzPts val="2350"/>
              <a:buFont typeface="Nunito"/>
              <a:buNone/>
            </a:pPr>
            <a:r>
              <a:rPr b="0" i="0" lang="en-US" sz="2350" u="none" cap="none" strike="noStrike">
                <a:solidFill>
                  <a:srgbClr val="00002E"/>
                </a:solidFill>
                <a:latin typeface="Nunito"/>
                <a:ea typeface="Nunito"/>
                <a:cs typeface="Nunito"/>
                <a:sym typeface="Nunito"/>
              </a:rPr>
              <a:t>8</a:t>
            </a:r>
            <a:endParaRPr b="0" i="0" sz="23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p:nvPr/>
        </p:nvSpPr>
        <p:spPr>
          <a:xfrm>
            <a:off x="633174" y="642699"/>
            <a:ext cx="6174105" cy="531971"/>
          </a:xfrm>
          <a:prstGeom prst="rect">
            <a:avLst/>
          </a:prstGeom>
          <a:noFill/>
          <a:ln>
            <a:noFill/>
          </a:ln>
        </p:spPr>
        <p:txBody>
          <a:bodyPr anchorCtr="0" anchor="t" bIns="0" lIns="0" spcFirstLastPara="1" rIns="0" wrap="square" tIns="0">
            <a:noAutofit/>
          </a:bodyPr>
          <a:lstStyle/>
          <a:p>
            <a:pPr indent="0" lvl="0" marL="0" marR="0" rtl="0" algn="l">
              <a:lnSpc>
                <a:spcPct val="123880"/>
              </a:lnSpc>
              <a:spcBef>
                <a:spcPts val="0"/>
              </a:spcBef>
              <a:spcAft>
                <a:spcPts val="0"/>
              </a:spcAft>
              <a:buClr>
                <a:srgbClr val="00002E"/>
              </a:buClr>
              <a:buSzPts val="3350"/>
              <a:buFont typeface="Nunito"/>
              <a:buNone/>
            </a:pPr>
            <a:r>
              <a:rPr b="0" i="0" lang="en-US" sz="3350" u="none" cap="none" strike="noStrike">
                <a:solidFill>
                  <a:srgbClr val="00002E"/>
                </a:solidFill>
                <a:latin typeface="Nunito"/>
                <a:ea typeface="Nunito"/>
                <a:cs typeface="Nunito"/>
                <a:sym typeface="Nunito"/>
              </a:rPr>
              <a:t>Data Collection and Exploration</a:t>
            </a:r>
            <a:endParaRPr b="0" i="0" sz="3350" u="none" cap="none" strike="noStrike"/>
          </a:p>
        </p:txBody>
      </p:sp>
      <p:sp>
        <p:nvSpPr>
          <p:cNvPr id="140" name="Google Shape;140;p21"/>
          <p:cNvSpPr/>
          <p:nvPr/>
        </p:nvSpPr>
        <p:spPr>
          <a:xfrm>
            <a:off x="633174" y="1649492"/>
            <a:ext cx="406956" cy="406956"/>
          </a:xfrm>
          <a:prstGeom prst="roundRect">
            <a:avLst>
              <a:gd fmla="val 66684" name="adj"/>
            </a:avLst>
          </a:prstGeom>
          <a:solidFill>
            <a:srgbClr val="F3F3FF"/>
          </a:solidFill>
          <a:ln cap="flat" cmpd="sng" w="15225">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1" name="Google Shape;141;p21"/>
          <p:cNvPicPr preferRelativeResize="0"/>
          <p:nvPr/>
        </p:nvPicPr>
        <p:blipFill rotWithShape="1">
          <a:blip r:embed="rId3">
            <a:alphaModFix/>
          </a:blip>
          <a:srcRect b="0" l="0" r="0" t="0"/>
          <a:stretch/>
        </p:blipFill>
        <p:spPr>
          <a:xfrm>
            <a:off x="708958" y="1693366"/>
            <a:ext cx="255389" cy="319207"/>
          </a:xfrm>
          <a:prstGeom prst="rect">
            <a:avLst/>
          </a:prstGeom>
          <a:noFill/>
          <a:ln>
            <a:noFill/>
          </a:ln>
        </p:spPr>
      </p:pic>
      <p:sp>
        <p:nvSpPr>
          <p:cNvPr id="142" name="Google Shape;142;p21"/>
          <p:cNvSpPr/>
          <p:nvPr/>
        </p:nvSpPr>
        <p:spPr>
          <a:xfrm>
            <a:off x="1220986" y="1649492"/>
            <a:ext cx="2128361" cy="266105"/>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Dataset Overview</a:t>
            </a:r>
            <a:endParaRPr b="0" i="0" sz="1650" u="none" cap="none" strike="noStrike"/>
          </a:p>
        </p:txBody>
      </p:sp>
      <p:sp>
        <p:nvSpPr>
          <p:cNvPr id="143" name="Google Shape;143;p21"/>
          <p:cNvSpPr/>
          <p:nvPr/>
        </p:nvSpPr>
        <p:spPr>
          <a:xfrm>
            <a:off x="1220986" y="2024063"/>
            <a:ext cx="3746302" cy="1447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The dataset consists of 70,000 records with 13 factors including age, gender, height, weight, blood pressure readings, cholesterol levels, glucose levels, lifestyle factors, and cardiovascular disease status.</a:t>
            </a:r>
            <a:endParaRPr b="0" i="0" sz="1400" u="none" cap="none" strike="noStrike"/>
          </a:p>
        </p:txBody>
      </p:sp>
      <p:sp>
        <p:nvSpPr>
          <p:cNvPr id="144" name="Google Shape;144;p21"/>
          <p:cNvSpPr/>
          <p:nvPr/>
        </p:nvSpPr>
        <p:spPr>
          <a:xfrm>
            <a:off x="5148143" y="1649492"/>
            <a:ext cx="406956" cy="406956"/>
          </a:xfrm>
          <a:prstGeom prst="roundRect">
            <a:avLst>
              <a:gd fmla="val 66684" name="adj"/>
            </a:avLst>
          </a:prstGeom>
          <a:solidFill>
            <a:srgbClr val="F3F3FF"/>
          </a:solidFill>
          <a:ln cap="flat" cmpd="sng" w="15225">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5" name="Google Shape;145;p21"/>
          <p:cNvPicPr preferRelativeResize="0"/>
          <p:nvPr/>
        </p:nvPicPr>
        <p:blipFill rotWithShape="1">
          <a:blip r:embed="rId4">
            <a:alphaModFix/>
          </a:blip>
          <a:srcRect b="0" l="0" r="0" t="0"/>
          <a:stretch/>
        </p:blipFill>
        <p:spPr>
          <a:xfrm>
            <a:off x="5223927" y="1693366"/>
            <a:ext cx="255389" cy="319207"/>
          </a:xfrm>
          <a:prstGeom prst="rect">
            <a:avLst/>
          </a:prstGeom>
          <a:noFill/>
          <a:ln>
            <a:noFill/>
          </a:ln>
        </p:spPr>
      </p:pic>
      <p:sp>
        <p:nvSpPr>
          <p:cNvPr id="146" name="Google Shape;146;p21"/>
          <p:cNvSpPr/>
          <p:nvPr/>
        </p:nvSpPr>
        <p:spPr>
          <a:xfrm>
            <a:off x="5735955" y="1649492"/>
            <a:ext cx="2128361" cy="266105"/>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Initial Analysis</a:t>
            </a:r>
            <a:endParaRPr b="0" i="0" sz="1650" u="none" cap="none" strike="noStrike"/>
          </a:p>
        </p:txBody>
      </p:sp>
      <p:sp>
        <p:nvSpPr>
          <p:cNvPr id="147" name="Google Shape;147;p21"/>
          <p:cNvSpPr/>
          <p:nvPr/>
        </p:nvSpPr>
        <p:spPr>
          <a:xfrm>
            <a:off x="5735955" y="2024063"/>
            <a:ext cx="3746302" cy="1447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Initial checks revealed no duplicates or null values in the dataset. Age was converted from days to years for better interpretation, and outliers were identified in height, weight, and blood pressure readings.</a:t>
            </a:r>
            <a:endParaRPr b="0" i="0" sz="1400" u="none" cap="none" strike="noStrike"/>
          </a:p>
        </p:txBody>
      </p:sp>
      <p:sp>
        <p:nvSpPr>
          <p:cNvPr id="148" name="Google Shape;148;p21"/>
          <p:cNvSpPr/>
          <p:nvPr/>
        </p:nvSpPr>
        <p:spPr>
          <a:xfrm>
            <a:off x="9663112" y="1649492"/>
            <a:ext cx="406956" cy="406956"/>
          </a:xfrm>
          <a:prstGeom prst="roundRect">
            <a:avLst>
              <a:gd fmla="val 66684" name="adj"/>
            </a:avLst>
          </a:prstGeom>
          <a:solidFill>
            <a:srgbClr val="F3F3FF"/>
          </a:solidFill>
          <a:ln cap="flat" cmpd="sng" w="15225">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9" name="Google Shape;149;p21"/>
          <p:cNvPicPr preferRelativeResize="0"/>
          <p:nvPr/>
        </p:nvPicPr>
        <p:blipFill rotWithShape="1">
          <a:blip r:embed="rId5">
            <a:alphaModFix/>
          </a:blip>
          <a:srcRect b="0" l="0" r="0" t="0"/>
          <a:stretch/>
        </p:blipFill>
        <p:spPr>
          <a:xfrm>
            <a:off x="9738896" y="1693366"/>
            <a:ext cx="255389" cy="319207"/>
          </a:xfrm>
          <a:prstGeom prst="rect">
            <a:avLst/>
          </a:prstGeom>
          <a:noFill/>
          <a:ln>
            <a:noFill/>
          </a:ln>
        </p:spPr>
      </p:pic>
      <p:sp>
        <p:nvSpPr>
          <p:cNvPr id="150" name="Google Shape;150;p21"/>
          <p:cNvSpPr/>
          <p:nvPr/>
        </p:nvSpPr>
        <p:spPr>
          <a:xfrm>
            <a:off x="10250924" y="1649492"/>
            <a:ext cx="2128361" cy="266105"/>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Data Cleaning</a:t>
            </a:r>
            <a:endParaRPr b="0" i="0" sz="1650" u="none" cap="none" strike="noStrike"/>
          </a:p>
        </p:txBody>
      </p:sp>
      <p:sp>
        <p:nvSpPr>
          <p:cNvPr id="151" name="Google Shape;151;p21"/>
          <p:cNvSpPr/>
          <p:nvPr/>
        </p:nvSpPr>
        <p:spPr>
          <a:xfrm>
            <a:off x="10250924" y="2024063"/>
            <a:ext cx="3746302" cy="115824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1" i="0" lang="en-US" sz="1400" u="none" cap="none" strike="noStrike">
                <a:solidFill>
                  <a:srgbClr val="00002E"/>
                </a:solidFill>
                <a:latin typeface="PT Sans"/>
                <a:ea typeface="PT Sans"/>
                <a:cs typeface="PT Sans"/>
                <a:sym typeface="PT Sans"/>
              </a:rPr>
              <a:t>Outliers were handled by establishing medical thresholds:</a:t>
            </a:r>
            <a:r>
              <a:rPr b="0" i="0" lang="en-US" sz="1400" u="none" cap="none" strike="noStrike">
                <a:solidFill>
                  <a:srgbClr val="00002E"/>
                </a:solidFill>
                <a:latin typeface="PT Sans"/>
                <a:ea typeface="PT Sans"/>
                <a:cs typeface="PT Sans"/>
                <a:sym typeface="PT Sans"/>
              </a:rPr>
              <a:t> height (100–200 cm), weight (45–190 kg), systolic pressure (50–250 mmHg), and diastolic pressure (40–150 mmHg). </a:t>
            </a:r>
            <a:endParaRPr b="0" i="0" sz="1400" u="none" cap="none" strike="noStrike"/>
          </a:p>
        </p:txBody>
      </p:sp>
      <p:sp>
        <p:nvSpPr>
          <p:cNvPr id="152" name="Google Shape;152;p21"/>
          <p:cNvSpPr/>
          <p:nvPr/>
        </p:nvSpPr>
        <p:spPr>
          <a:xfrm>
            <a:off x="10250924" y="3290768"/>
            <a:ext cx="3746302"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sp>
        <p:nvSpPr>
          <p:cNvPr id="153" name="Google Shape;153;p21"/>
          <p:cNvSpPr/>
          <p:nvPr/>
        </p:nvSpPr>
        <p:spPr>
          <a:xfrm>
            <a:off x="633174" y="3964662"/>
            <a:ext cx="406956" cy="406956"/>
          </a:xfrm>
          <a:prstGeom prst="roundRect">
            <a:avLst>
              <a:gd fmla="val 66684" name="adj"/>
            </a:avLst>
          </a:prstGeom>
          <a:solidFill>
            <a:srgbClr val="F3F3FF"/>
          </a:solidFill>
          <a:ln cap="flat" cmpd="sng" w="15225">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4" name="Google Shape;154;p21"/>
          <p:cNvPicPr preferRelativeResize="0"/>
          <p:nvPr/>
        </p:nvPicPr>
        <p:blipFill rotWithShape="1">
          <a:blip r:embed="rId6">
            <a:alphaModFix/>
          </a:blip>
          <a:srcRect b="0" l="0" r="0" t="0"/>
          <a:stretch/>
        </p:blipFill>
        <p:spPr>
          <a:xfrm>
            <a:off x="708958" y="4008537"/>
            <a:ext cx="255389" cy="319207"/>
          </a:xfrm>
          <a:prstGeom prst="rect">
            <a:avLst/>
          </a:prstGeom>
          <a:noFill/>
          <a:ln>
            <a:noFill/>
          </a:ln>
        </p:spPr>
      </p:pic>
      <p:sp>
        <p:nvSpPr>
          <p:cNvPr id="155" name="Google Shape;155;p21"/>
          <p:cNvSpPr/>
          <p:nvPr/>
        </p:nvSpPr>
        <p:spPr>
          <a:xfrm>
            <a:off x="1220986" y="3964662"/>
            <a:ext cx="2128361" cy="266105"/>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Additional Handling </a:t>
            </a:r>
            <a:endParaRPr b="0" i="0" sz="1650" u="none" cap="none" strike="noStrike"/>
          </a:p>
        </p:txBody>
      </p:sp>
      <p:sp>
        <p:nvSpPr>
          <p:cNvPr id="156" name="Google Shape;156;p21"/>
          <p:cNvSpPr/>
          <p:nvPr/>
        </p:nvSpPr>
        <p:spPr>
          <a:xfrm>
            <a:off x="1220986" y="4339233"/>
            <a:ext cx="12776240"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1" i="0" lang="en-US" sz="1400" u="none" cap="none" strike="noStrike">
                <a:solidFill>
                  <a:srgbClr val="00002E"/>
                </a:solidFill>
                <a:latin typeface="PT Sans"/>
                <a:ea typeface="PT Sans"/>
                <a:cs typeface="PT Sans"/>
                <a:sym typeface="PT Sans"/>
              </a:rPr>
              <a:t>Dynamic Imputation Strategy for Diastolic Pressure Outliers</a:t>
            </a:r>
            <a:endParaRPr b="0" i="0" sz="1400" u="none" cap="none" strike="noStrike"/>
          </a:p>
        </p:txBody>
      </p:sp>
      <p:sp>
        <p:nvSpPr>
          <p:cNvPr id="157" name="Google Shape;157;p21"/>
          <p:cNvSpPr/>
          <p:nvPr/>
        </p:nvSpPr>
        <p:spPr>
          <a:xfrm>
            <a:off x="1220986" y="4737259"/>
            <a:ext cx="12776240"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Thresholds of </a:t>
            </a:r>
            <a:r>
              <a:rPr b="1" i="0" lang="en-US" sz="1400" u="none" cap="none" strike="noStrike">
                <a:solidFill>
                  <a:srgbClr val="00002E"/>
                </a:solidFill>
                <a:latin typeface="PT Sans"/>
                <a:ea typeface="PT Sans"/>
                <a:cs typeface="PT Sans"/>
                <a:sym typeface="PT Sans"/>
              </a:rPr>
              <a:t>ap_lo &lt; 40 mmHg</a:t>
            </a:r>
            <a:r>
              <a:rPr b="0" i="0" lang="en-US" sz="1400" u="none" cap="none" strike="noStrike">
                <a:solidFill>
                  <a:srgbClr val="00002E"/>
                </a:solidFill>
                <a:latin typeface="PT Sans"/>
                <a:ea typeface="PT Sans"/>
                <a:cs typeface="PT Sans"/>
                <a:sym typeface="PT Sans"/>
              </a:rPr>
              <a:t> or </a:t>
            </a:r>
            <a:r>
              <a:rPr b="1" i="0" lang="en-US" sz="1400" u="none" cap="none" strike="noStrike">
                <a:solidFill>
                  <a:srgbClr val="00002E"/>
                </a:solidFill>
                <a:latin typeface="PT Sans"/>
                <a:ea typeface="PT Sans"/>
                <a:cs typeface="PT Sans"/>
                <a:sym typeface="PT Sans"/>
              </a:rPr>
              <a:t>ap_lo &gt; 150 mmHg</a:t>
            </a:r>
            <a:r>
              <a:rPr b="0" i="0" lang="en-US" sz="1400" u="none" cap="none" strike="noStrike">
                <a:solidFill>
                  <a:srgbClr val="00002E"/>
                </a:solidFill>
                <a:latin typeface="PT Sans"/>
                <a:ea typeface="PT Sans"/>
                <a:cs typeface="PT Sans"/>
                <a:sym typeface="PT Sans"/>
              </a:rPr>
              <a:t>.</a:t>
            </a:r>
            <a:endParaRPr b="0" i="0" sz="1400" u="none" cap="none" strike="noStrike"/>
          </a:p>
        </p:txBody>
      </p:sp>
      <p:sp>
        <p:nvSpPr>
          <p:cNvPr id="158" name="Google Shape;158;p21"/>
          <p:cNvSpPr/>
          <p:nvPr/>
        </p:nvSpPr>
        <p:spPr>
          <a:xfrm>
            <a:off x="1220986" y="5090041"/>
            <a:ext cx="12776240"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Assumed these cases have </a:t>
            </a:r>
            <a:r>
              <a:rPr b="1" i="0" lang="en-US" sz="1400" u="none" cap="none" strike="noStrike">
                <a:solidFill>
                  <a:srgbClr val="00002E"/>
                </a:solidFill>
                <a:latin typeface="PT Sans"/>
                <a:ea typeface="PT Sans"/>
                <a:cs typeface="PT Sans"/>
                <a:sym typeface="PT Sans"/>
              </a:rPr>
              <a:t>cardio = 1.</a:t>
            </a:r>
            <a:endParaRPr b="0" i="0" sz="1400" u="none" cap="none" strike="noStrike"/>
          </a:p>
        </p:txBody>
      </p:sp>
      <p:sp>
        <p:nvSpPr>
          <p:cNvPr id="159" name="Google Shape;159;p21"/>
          <p:cNvSpPr/>
          <p:nvPr/>
        </p:nvSpPr>
        <p:spPr>
          <a:xfrm>
            <a:off x="1220986" y="5442823"/>
            <a:ext cx="12776240"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 </a:t>
            </a:r>
            <a:r>
              <a:rPr b="1" i="0" lang="en-US" sz="1400" u="none" cap="none" strike="noStrike">
                <a:solidFill>
                  <a:srgbClr val="00002E"/>
                </a:solidFill>
                <a:latin typeface="PT Sans"/>
                <a:ea typeface="PT Sans"/>
                <a:cs typeface="PT Sans"/>
                <a:sym typeface="PT Sans"/>
              </a:rPr>
              <a:t>Subset of 837 records</a:t>
            </a:r>
            <a:r>
              <a:rPr b="0" i="0" lang="en-US" sz="1400" u="none" cap="none" strike="noStrike">
                <a:solidFill>
                  <a:srgbClr val="00002E"/>
                </a:solidFill>
                <a:latin typeface="PT Sans"/>
                <a:ea typeface="PT Sans"/>
                <a:cs typeface="PT Sans"/>
                <a:sym typeface="PT Sans"/>
              </a:rPr>
              <a:t> matched this criteria.</a:t>
            </a:r>
            <a:endParaRPr b="0" i="0" sz="1400" u="none" cap="none" strike="noStrike"/>
          </a:p>
        </p:txBody>
      </p:sp>
      <p:sp>
        <p:nvSpPr>
          <p:cNvPr id="160" name="Google Shape;160;p21"/>
          <p:cNvSpPr/>
          <p:nvPr/>
        </p:nvSpPr>
        <p:spPr>
          <a:xfrm>
            <a:off x="1220986" y="5795605"/>
            <a:ext cx="12776240"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Calculated the </a:t>
            </a:r>
            <a:r>
              <a:rPr b="1" i="0" lang="en-US" sz="1400" u="none" cap="none" strike="noStrike">
                <a:solidFill>
                  <a:srgbClr val="00002E"/>
                </a:solidFill>
                <a:latin typeface="PT Sans"/>
                <a:ea typeface="PT Sans"/>
                <a:cs typeface="PT Sans"/>
                <a:sym typeface="PT Sans"/>
              </a:rPr>
              <a:t>mean diastolic pressure</a:t>
            </a:r>
            <a:r>
              <a:rPr b="0" i="0" lang="en-US" sz="1400" u="none" cap="none" strike="noStrike">
                <a:solidFill>
                  <a:srgbClr val="00002E"/>
                </a:solidFill>
                <a:latin typeface="PT Sans"/>
                <a:ea typeface="PT Sans"/>
                <a:cs typeface="PT Sans"/>
                <a:sym typeface="PT Sans"/>
              </a:rPr>
              <a:t> of this subset.</a:t>
            </a:r>
            <a:endParaRPr b="0" i="0" sz="1400" u="none" cap="none" strike="noStrike"/>
          </a:p>
        </p:txBody>
      </p:sp>
      <p:sp>
        <p:nvSpPr>
          <p:cNvPr id="161" name="Google Shape;161;p21"/>
          <p:cNvSpPr/>
          <p:nvPr/>
        </p:nvSpPr>
        <p:spPr>
          <a:xfrm>
            <a:off x="1220986" y="6148388"/>
            <a:ext cx="12776240" cy="289560"/>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00002E"/>
              </a:buClr>
              <a:buSzPts val="1400"/>
              <a:buFont typeface="PT Sans"/>
              <a:buChar char="•"/>
            </a:pPr>
            <a:r>
              <a:rPr b="0" i="0" lang="en-US" sz="1400" u="none" cap="none" strike="noStrike">
                <a:solidFill>
                  <a:srgbClr val="00002E"/>
                </a:solidFill>
                <a:latin typeface="PT Sans"/>
                <a:ea typeface="PT Sans"/>
                <a:cs typeface="PT Sans"/>
                <a:sym typeface="PT Sans"/>
              </a:rPr>
              <a:t>Imputed outlier values with this mean to ensure data consistency.</a:t>
            </a:r>
            <a:endParaRPr b="0" i="0" sz="1400" u="none" cap="none" strike="noStrike"/>
          </a:p>
        </p:txBody>
      </p:sp>
      <p:sp>
        <p:nvSpPr>
          <p:cNvPr id="162" name="Google Shape;162;p21"/>
          <p:cNvSpPr/>
          <p:nvPr/>
        </p:nvSpPr>
        <p:spPr>
          <a:xfrm>
            <a:off x="1220986" y="6546413"/>
            <a:ext cx="12776240"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1" i="0" lang="en-US" sz="1400" u="none" cap="none" strike="noStrike">
                <a:solidFill>
                  <a:srgbClr val="00002E"/>
                </a:solidFill>
                <a:latin typeface="PT Sans"/>
                <a:ea typeface="PT Sans"/>
                <a:cs typeface="PT Sans"/>
                <a:sym typeface="PT Sans"/>
              </a:rPr>
              <a:t>Handling Inconsistent and Rare Records</a:t>
            </a:r>
            <a:endParaRPr b="0" i="0" sz="1400" u="none" cap="none" strike="noStrike"/>
          </a:p>
        </p:txBody>
      </p:sp>
      <p:sp>
        <p:nvSpPr>
          <p:cNvPr id="163" name="Google Shape;163;p21"/>
          <p:cNvSpPr/>
          <p:nvPr/>
        </p:nvSpPr>
        <p:spPr>
          <a:xfrm>
            <a:off x="1220986" y="6944439"/>
            <a:ext cx="12776240"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1" i="0" lang="en-US" sz="1400" u="none" cap="none" strike="noStrike">
                <a:solidFill>
                  <a:srgbClr val="00002E"/>
                </a:solidFill>
                <a:latin typeface="PT Sans"/>
                <a:ea typeface="PT Sans"/>
                <a:cs typeface="PT Sans"/>
                <a:sym typeface="PT Sans"/>
              </a:rPr>
              <a:t>Removed 88 records</a:t>
            </a:r>
            <a:r>
              <a:rPr b="0" i="0" lang="en-US" sz="1400" u="none" cap="none" strike="noStrike">
                <a:solidFill>
                  <a:srgbClr val="00002E"/>
                </a:solidFill>
                <a:latin typeface="PT Sans"/>
                <a:ea typeface="PT Sans"/>
                <a:cs typeface="PT Sans"/>
                <a:sym typeface="PT Sans"/>
              </a:rPr>
              <a:t> where </a:t>
            </a:r>
            <a:r>
              <a:rPr b="1" i="0" lang="en-US" sz="1400" u="none" cap="none" strike="noStrike">
                <a:solidFill>
                  <a:srgbClr val="00002E"/>
                </a:solidFill>
                <a:latin typeface="PT Sans"/>
                <a:ea typeface="PT Sans"/>
                <a:cs typeface="PT Sans"/>
                <a:sym typeface="PT Sans"/>
              </a:rPr>
              <a:t>(ap_lo) &gt; (ap_hi)</a:t>
            </a:r>
            <a:r>
              <a:rPr b="0" i="0" lang="en-US" sz="1400" u="none" cap="none" strike="noStrike">
                <a:solidFill>
                  <a:srgbClr val="00002E"/>
                </a:solidFill>
                <a:latin typeface="PT Sans"/>
                <a:ea typeface="PT Sans"/>
                <a:cs typeface="PT Sans"/>
                <a:sym typeface="PT Sans"/>
              </a:rPr>
              <a:t>.</a:t>
            </a:r>
            <a:endParaRPr b="0" i="0" sz="1400" u="none" cap="none" strike="noStrike"/>
          </a:p>
        </p:txBody>
      </p:sp>
      <p:sp>
        <p:nvSpPr>
          <p:cNvPr id="164" name="Google Shape;164;p21"/>
          <p:cNvSpPr/>
          <p:nvPr/>
        </p:nvSpPr>
        <p:spPr>
          <a:xfrm>
            <a:off x="1220986" y="7297222"/>
            <a:ext cx="12776240"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1" i="0" lang="en-US" sz="1400" u="none" cap="none" strike="noStrike">
                <a:solidFill>
                  <a:srgbClr val="00002E"/>
                </a:solidFill>
                <a:latin typeface="PT Sans"/>
                <a:ea typeface="PT Sans"/>
                <a:cs typeface="PT Sans"/>
                <a:sym typeface="PT Sans"/>
              </a:rPr>
              <a:t>Removed 11 records</a:t>
            </a:r>
            <a:r>
              <a:rPr b="0" i="0" lang="en-US" sz="1400" u="none" cap="none" strike="noStrike">
                <a:solidFill>
                  <a:srgbClr val="00002E"/>
                </a:solidFill>
                <a:latin typeface="PT Sans"/>
                <a:ea typeface="PT Sans"/>
                <a:cs typeface="PT Sans"/>
                <a:sym typeface="PT Sans"/>
              </a:rPr>
              <a:t> with </a:t>
            </a:r>
            <a:r>
              <a:rPr b="1" i="0" lang="en-US" sz="1400" u="none" cap="none" strike="noStrike">
                <a:solidFill>
                  <a:srgbClr val="00002E"/>
                </a:solidFill>
                <a:latin typeface="PT Sans"/>
                <a:ea typeface="PT Sans"/>
                <a:cs typeface="PT Sans"/>
                <a:sym typeface="PT Sans"/>
              </a:rPr>
              <a:t>gender = 3</a:t>
            </a:r>
            <a:endParaRPr b="0" i="0" sz="14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p:nvPr/>
        </p:nvSpPr>
        <p:spPr>
          <a:xfrm>
            <a:off x="607338" y="477202"/>
            <a:ext cx="4779169" cy="5104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3200"/>
              <a:buFont typeface="Nunito"/>
              <a:buNone/>
            </a:pPr>
            <a:r>
              <a:rPr b="0" i="0" lang="en-US" sz="3200" u="none" cap="none" strike="noStrike">
                <a:solidFill>
                  <a:srgbClr val="00002E"/>
                </a:solidFill>
                <a:latin typeface="Nunito"/>
                <a:ea typeface="Nunito"/>
                <a:cs typeface="Nunito"/>
                <a:sym typeface="Nunito"/>
              </a:rPr>
              <a:t>Before Vs After Handling </a:t>
            </a:r>
            <a:endParaRPr b="0" i="0" sz="3200" u="none" cap="none" strike="noStrike"/>
          </a:p>
        </p:txBody>
      </p:sp>
      <p:sp>
        <p:nvSpPr>
          <p:cNvPr id="171" name="Google Shape;171;p22"/>
          <p:cNvSpPr/>
          <p:nvPr/>
        </p:nvSpPr>
        <p:spPr>
          <a:xfrm>
            <a:off x="2630329" y="1421368"/>
            <a:ext cx="2450068" cy="306229"/>
          </a:xfrm>
          <a:prstGeom prst="rect">
            <a:avLst/>
          </a:prstGeom>
          <a:noFill/>
          <a:ln>
            <a:noFill/>
          </a:ln>
        </p:spPr>
        <p:txBody>
          <a:bodyPr anchorCtr="0" anchor="t" bIns="0" lIns="0" spcFirstLastPara="1" rIns="0" wrap="square" tIns="0">
            <a:noAutofit/>
          </a:bodyPr>
          <a:lstStyle/>
          <a:p>
            <a:pPr indent="0" lvl="0" marL="0" marR="0" rtl="0" algn="ctr">
              <a:lnSpc>
                <a:spcPct val="126315"/>
              </a:lnSpc>
              <a:spcBef>
                <a:spcPts val="0"/>
              </a:spcBef>
              <a:spcAft>
                <a:spcPts val="0"/>
              </a:spcAft>
              <a:buClr>
                <a:srgbClr val="00002E"/>
              </a:buClr>
              <a:buSzPts val="1900"/>
              <a:buFont typeface="Nunito"/>
              <a:buNone/>
            </a:pPr>
            <a:r>
              <a:rPr b="0" i="0" lang="en-US" sz="1900" u="none" cap="none" strike="noStrike">
                <a:solidFill>
                  <a:srgbClr val="00002E"/>
                </a:solidFill>
                <a:latin typeface="Nunito"/>
                <a:ea typeface="Nunito"/>
                <a:cs typeface="Nunito"/>
                <a:sym typeface="Nunito"/>
              </a:rPr>
              <a:t>Before      </a:t>
            </a:r>
            <a:endParaRPr b="0" i="0" sz="1900" u="none" cap="none" strike="noStrike"/>
          </a:p>
        </p:txBody>
      </p:sp>
      <p:sp>
        <p:nvSpPr>
          <p:cNvPr id="172" name="Google Shape;172;p22"/>
          <p:cNvSpPr/>
          <p:nvPr/>
        </p:nvSpPr>
        <p:spPr>
          <a:xfrm>
            <a:off x="7534513" y="1421368"/>
            <a:ext cx="2450068" cy="30622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2E"/>
              </a:buClr>
              <a:buSzPts val="1900"/>
              <a:buFont typeface="Nunito"/>
              <a:buNone/>
            </a:pPr>
            <a:r>
              <a:rPr b="0" i="0" lang="en-US" sz="1900" u="none" cap="none" strike="noStrike">
                <a:solidFill>
                  <a:srgbClr val="00002E"/>
                </a:solidFill>
                <a:latin typeface="Nunito"/>
                <a:ea typeface="Nunito"/>
                <a:cs typeface="Nunito"/>
                <a:sym typeface="Nunito"/>
              </a:rPr>
              <a:t>        After</a:t>
            </a:r>
            <a:endParaRPr b="0" i="0" sz="1900" u="none" cap="none" strike="noStrike"/>
          </a:p>
        </p:txBody>
      </p:sp>
      <p:pic>
        <p:nvPicPr>
          <p:cNvPr descr="preencoded.png" id="173" name="Google Shape;173;p22"/>
          <p:cNvPicPr preferRelativeResize="0"/>
          <p:nvPr/>
        </p:nvPicPr>
        <p:blipFill rotWithShape="1">
          <a:blip r:embed="rId3">
            <a:alphaModFix/>
          </a:blip>
          <a:srcRect b="0" l="0" r="0" t="0"/>
          <a:stretch/>
        </p:blipFill>
        <p:spPr>
          <a:xfrm>
            <a:off x="607338" y="2096214"/>
            <a:ext cx="9392126" cy="9116616"/>
          </a:xfrm>
          <a:prstGeom prst="rect">
            <a:avLst/>
          </a:prstGeom>
          <a:noFill/>
          <a:ln>
            <a:noFill/>
          </a:ln>
        </p:spPr>
      </p:pic>
      <p:sp>
        <p:nvSpPr>
          <p:cNvPr id="174" name="Google Shape;174;p22"/>
          <p:cNvSpPr/>
          <p:nvPr/>
        </p:nvSpPr>
        <p:spPr>
          <a:xfrm>
            <a:off x="607338" y="11407973"/>
            <a:ext cx="13415724" cy="277654"/>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SzPts val="1350"/>
              <a:buFont typeface="Arial"/>
              <a:buNone/>
            </a:pPr>
            <a:r>
              <a:t/>
            </a:r>
            <a:endParaRPr b="0" i="0" sz="13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preencoded.png" id="180" name="Google Shape;180;p2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81" name="Google Shape;181;p23"/>
          <p:cNvSpPr/>
          <p:nvPr/>
        </p:nvSpPr>
        <p:spPr>
          <a:xfrm>
            <a:off x="6120289" y="1079778"/>
            <a:ext cx="4261604" cy="532567"/>
          </a:xfrm>
          <a:prstGeom prst="rect">
            <a:avLst/>
          </a:prstGeom>
          <a:noFill/>
          <a:ln>
            <a:noFill/>
          </a:ln>
        </p:spPr>
        <p:txBody>
          <a:bodyPr anchorCtr="0" anchor="t" bIns="0" lIns="0" spcFirstLastPara="1" rIns="0" wrap="square" tIns="0">
            <a:noAutofit/>
          </a:bodyPr>
          <a:lstStyle/>
          <a:p>
            <a:pPr indent="0" lvl="0" marL="0" marR="0" rtl="0" algn="l">
              <a:lnSpc>
                <a:spcPct val="123880"/>
              </a:lnSpc>
              <a:spcBef>
                <a:spcPts val="0"/>
              </a:spcBef>
              <a:spcAft>
                <a:spcPts val="0"/>
              </a:spcAft>
              <a:buClr>
                <a:srgbClr val="00002E"/>
              </a:buClr>
              <a:buSzPts val="3350"/>
              <a:buFont typeface="Nunito"/>
              <a:buNone/>
            </a:pPr>
            <a:r>
              <a:rPr b="0" i="0" lang="en-US" sz="3350" u="none" cap="none" strike="noStrike">
                <a:solidFill>
                  <a:srgbClr val="00002E"/>
                </a:solidFill>
                <a:latin typeface="Nunito"/>
                <a:ea typeface="Nunito"/>
                <a:cs typeface="Nunito"/>
                <a:sym typeface="Nunito"/>
              </a:rPr>
              <a:t>Feature Engineering</a:t>
            </a:r>
            <a:endParaRPr b="0" i="0" sz="3350" u="none" cap="none" strike="noStrike"/>
          </a:p>
        </p:txBody>
      </p:sp>
      <p:pic>
        <p:nvPicPr>
          <p:cNvPr descr="preencoded.png" id="182" name="Google Shape;182;p23"/>
          <p:cNvPicPr preferRelativeResize="0"/>
          <p:nvPr/>
        </p:nvPicPr>
        <p:blipFill rotWithShape="1">
          <a:blip r:embed="rId4">
            <a:alphaModFix/>
          </a:blip>
          <a:srcRect b="0" l="0" r="0" t="0"/>
          <a:stretch/>
        </p:blipFill>
        <p:spPr>
          <a:xfrm>
            <a:off x="6120289" y="1883926"/>
            <a:ext cx="905589" cy="1316474"/>
          </a:xfrm>
          <a:prstGeom prst="rect">
            <a:avLst/>
          </a:prstGeom>
          <a:noFill/>
          <a:ln>
            <a:noFill/>
          </a:ln>
        </p:spPr>
      </p:pic>
      <p:sp>
        <p:nvSpPr>
          <p:cNvPr id="183" name="Google Shape;183;p23"/>
          <p:cNvSpPr/>
          <p:nvPr/>
        </p:nvSpPr>
        <p:spPr>
          <a:xfrm>
            <a:off x="7297460" y="2065020"/>
            <a:ext cx="2236827" cy="266343"/>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Body Mass Index (BMI)</a:t>
            </a:r>
            <a:endParaRPr b="0" i="0" sz="1650" u="none" cap="none" strike="noStrike"/>
          </a:p>
        </p:txBody>
      </p:sp>
      <p:sp>
        <p:nvSpPr>
          <p:cNvPr id="184" name="Google Shape;184;p23"/>
          <p:cNvSpPr/>
          <p:nvPr/>
        </p:nvSpPr>
        <p:spPr>
          <a:xfrm>
            <a:off x="7297460" y="2439948"/>
            <a:ext cx="6699052" cy="57935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BMI was calculated using weight and height, then categorized into: Underweight (&lt;18.5), Normal weight (18.5-24.9), Overweight (25-29.9), and Obesity (≥30).</a:t>
            </a:r>
            <a:endParaRPr b="0" i="0" sz="1400" u="none" cap="none" strike="noStrike"/>
          </a:p>
        </p:txBody>
      </p:sp>
      <p:pic>
        <p:nvPicPr>
          <p:cNvPr descr="preencoded.png" id="185" name="Google Shape;185;p23"/>
          <p:cNvPicPr preferRelativeResize="0"/>
          <p:nvPr/>
        </p:nvPicPr>
        <p:blipFill rotWithShape="1">
          <a:blip r:embed="rId5">
            <a:alphaModFix/>
          </a:blip>
          <a:srcRect b="0" l="0" r="0" t="0"/>
          <a:stretch/>
        </p:blipFill>
        <p:spPr>
          <a:xfrm>
            <a:off x="6120289" y="3200400"/>
            <a:ext cx="905589" cy="1316474"/>
          </a:xfrm>
          <a:prstGeom prst="rect">
            <a:avLst/>
          </a:prstGeom>
          <a:noFill/>
          <a:ln>
            <a:noFill/>
          </a:ln>
        </p:spPr>
      </p:pic>
      <p:sp>
        <p:nvSpPr>
          <p:cNvPr id="186" name="Google Shape;186;p23"/>
          <p:cNvSpPr/>
          <p:nvPr/>
        </p:nvSpPr>
        <p:spPr>
          <a:xfrm>
            <a:off x="7297460" y="3381494"/>
            <a:ext cx="2130743" cy="266343"/>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Hypertension Feature</a:t>
            </a:r>
            <a:endParaRPr b="0" i="0" sz="1650" u="none" cap="none" strike="noStrike"/>
          </a:p>
        </p:txBody>
      </p:sp>
      <p:sp>
        <p:nvSpPr>
          <p:cNvPr id="187" name="Google Shape;187;p23"/>
          <p:cNvSpPr/>
          <p:nvPr/>
        </p:nvSpPr>
        <p:spPr>
          <a:xfrm>
            <a:off x="7297460" y="3756422"/>
            <a:ext cx="6699052" cy="57935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A binary hypertension flag was created, set to 1 if systolic pressure &gt;130mmHg or diastolic pressure &gt;90mmHg, indicating stage 1 hypertension or higher.</a:t>
            </a:r>
            <a:endParaRPr b="0" i="0" sz="1400" u="none" cap="none" strike="noStrike"/>
          </a:p>
        </p:txBody>
      </p:sp>
      <p:pic>
        <p:nvPicPr>
          <p:cNvPr descr="preencoded.png" id="188" name="Google Shape;188;p23"/>
          <p:cNvPicPr preferRelativeResize="0"/>
          <p:nvPr/>
        </p:nvPicPr>
        <p:blipFill rotWithShape="1">
          <a:blip r:embed="rId6">
            <a:alphaModFix/>
          </a:blip>
          <a:srcRect b="0" l="0" r="0" t="0"/>
          <a:stretch/>
        </p:blipFill>
        <p:spPr>
          <a:xfrm>
            <a:off x="6120289" y="4516874"/>
            <a:ext cx="905589" cy="1316474"/>
          </a:xfrm>
          <a:prstGeom prst="rect">
            <a:avLst/>
          </a:prstGeom>
          <a:noFill/>
          <a:ln>
            <a:noFill/>
          </a:ln>
        </p:spPr>
      </p:pic>
      <p:sp>
        <p:nvSpPr>
          <p:cNvPr id="189" name="Google Shape;189;p23"/>
          <p:cNvSpPr/>
          <p:nvPr/>
        </p:nvSpPr>
        <p:spPr>
          <a:xfrm>
            <a:off x="7297460" y="4697968"/>
            <a:ext cx="2181225" cy="266343"/>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Pulse Pressure &amp; MAP</a:t>
            </a:r>
            <a:endParaRPr b="0" i="0" sz="1650" u="none" cap="none" strike="noStrike"/>
          </a:p>
        </p:txBody>
      </p:sp>
      <p:sp>
        <p:nvSpPr>
          <p:cNvPr id="190" name="Google Shape;190;p23"/>
          <p:cNvSpPr/>
          <p:nvPr/>
        </p:nvSpPr>
        <p:spPr>
          <a:xfrm>
            <a:off x="7297460" y="5072896"/>
            <a:ext cx="6699052" cy="57935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Pulse Pressure (PP = systolic - diastolic) and Mean Arterial Pressure (MAP = diastolic + 1/3(systolic - diastolic)) were calculated as key cardiovascular indicators.</a:t>
            </a:r>
            <a:endParaRPr b="0" i="0" sz="1400" u="none" cap="none" strike="noStrike"/>
          </a:p>
        </p:txBody>
      </p:sp>
      <p:pic>
        <p:nvPicPr>
          <p:cNvPr descr="preencoded.png" id="191" name="Google Shape;191;p23"/>
          <p:cNvPicPr preferRelativeResize="0"/>
          <p:nvPr/>
        </p:nvPicPr>
        <p:blipFill rotWithShape="1">
          <a:blip r:embed="rId7">
            <a:alphaModFix/>
          </a:blip>
          <a:srcRect b="0" l="0" r="0" t="0"/>
          <a:stretch/>
        </p:blipFill>
        <p:spPr>
          <a:xfrm>
            <a:off x="6120289" y="5833348"/>
            <a:ext cx="905589" cy="1316474"/>
          </a:xfrm>
          <a:prstGeom prst="rect">
            <a:avLst/>
          </a:prstGeom>
          <a:noFill/>
          <a:ln>
            <a:noFill/>
          </a:ln>
        </p:spPr>
      </p:pic>
      <p:sp>
        <p:nvSpPr>
          <p:cNvPr id="192" name="Google Shape;192;p23"/>
          <p:cNvSpPr/>
          <p:nvPr/>
        </p:nvSpPr>
        <p:spPr>
          <a:xfrm>
            <a:off x="7297460" y="6014442"/>
            <a:ext cx="2791420" cy="266343"/>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Age Groups &amp; PP Categories</a:t>
            </a:r>
            <a:endParaRPr b="0" i="0" sz="1650" u="none" cap="none" strike="noStrike"/>
          </a:p>
        </p:txBody>
      </p:sp>
      <p:sp>
        <p:nvSpPr>
          <p:cNvPr id="193" name="Google Shape;193;p23"/>
          <p:cNvSpPr/>
          <p:nvPr/>
        </p:nvSpPr>
        <p:spPr>
          <a:xfrm>
            <a:off x="7297460" y="6389370"/>
            <a:ext cx="6699052" cy="57935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Age was categorized into 6 groups (20-29, 30-39, etc.) and PP into 5 categories based on medical significance, from very low to very high pressure.</a:t>
            </a:r>
            <a:endParaRPr b="0" i="0" sz="14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p:nvPr/>
        </p:nvSpPr>
        <p:spPr>
          <a:xfrm>
            <a:off x="607338" y="477202"/>
            <a:ext cx="4864537" cy="5104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3200"/>
              <a:buFont typeface="Nunito"/>
              <a:buNone/>
            </a:pPr>
            <a:r>
              <a:rPr b="0" i="0" lang="en-US" sz="3200" u="none" cap="none" strike="noStrike">
                <a:solidFill>
                  <a:srgbClr val="00002E"/>
                </a:solidFill>
                <a:latin typeface="Nunito"/>
                <a:ea typeface="Nunito"/>
                <a:cs typeface="Nunito"/>
                <a:sym typeface="Nunito"/>
              </a:rPr>
              <a:t>Exploratory Data Analysis</a:t>
            </a:r>
            <a:endParaRPr b="0" i="0" sz="3200" u="none" cap="none" strike="noStrike"/>
          </a:p>
        </p:txBody>
      </p:sp>
      <p:pic>
        <p:nvPicPr>
          <p:cNvPr descr="preencoded.png" id="200" name="Google Shape;200;p24"/>
          <p:cNvPicPr preferRelativeResize="0"/>
          <p:nvPr/>
        </p:nvPicPr>
        <p:blipFill rotWithShape="1">
          <a:blip r:embed="rId3">
            <a:alphaModFix/>
          </a:blip>
          <a:srcRect b="0" l="0" r="0" t="0"/>
          <a:stretch/>
        </p:blipFill>
        <p:spPr>
          <a:xfrm>
            <a:off x="607338" y="1334691"/>
            <a:ext cx="9219724" cy="3752612"/>
          </a:xfrm>
          <a:prstGeom prst="rect">
            <a:avLst/>
          </a:prstGeom>
          <a:noFill/>
          <a:ln>
            <a:noFill/>
          </a:ln>
        </p:spPr>
      </p:pic>
      <p:sp>
        <p:nvSpPr>
          <p:cNvPr id="201" name="Google Shape;201;p24"/>
          <p:cNvSpPr/>
          <p:nvPr/>
        </p:nvSpPr>
        <p:spPr>
          <a:xfrm>
            <a:off x="607338" y="5282446"/>
            <a:ext cx="13415724" cy="555308"/>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Data visualization revealed strong relationships between cardiovascular disease and several factors. BMI category and age group showed direct proportional relationships with CVD risk - people with higher BMI and in older age groups had significantly higher rates of cardiovascular disease.</a:t>
            </a:r>
            <a:endParaRPr b="0" i="0" sz="1350" u="none" cap="none" strike="noStrike"/>
          </a:p>
        </p:txBody>
      </p:sp>
      <p:pic>
        <p:nvPicPr>
          <p:cNvPr descr="preencoded.png" id="202" name="Google Shape;202;p24"/>
          <p:cNvPicPr preferRelativeResize="0"/>
          <p:nvPr/>
        </p:nvPicPr>
        <p:blipFill rotWithShape="1">
          <a:blip r:embed="rId4">
            <a:alphaModFix/>
          </a:blip>
          <a:srcRect b="0" l="0" r="0" t="0"/>
          <a:stretch/>
        </p:blipFill>
        <p:spPr>
          <a:xfrm>
            <a:off x="607338" y="6032897"/>
            <a:ext cx="13211532" cy="5662017"/>
          </a:xfrm>
          <a:prstGeom prst="rect">
            <a:avLst/>
          </a:prstGeom>
          <a:noFill/>
          <a:ln>
            <a:noFill/>
          </a:ln>
        </p:spPr>
      </p:pic>
      <p:sp>
        <p:nvSpPr>
          <p:cNvPr id="203" name="Google Shape;203;p24"/>
          <p:cNvSpPr/>
          <p:nvPr/>
        </p:nvSpPr>
        <p:spPr>
          <a:xfrm>
            <a:off x="607338" y="11890057"/>
            <a:ext cx="13415724" cy="555308"/>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00002E"/>
              </a:buClr>
              <a:buSzPts val="1350"/>
              <a:buFont typeface="PT Sans"/>
              <a:buNone/>
            </a:pPr>
            <a:r>
              <a:rPr b="0" i="0" lang="en-US" sz="1350" u="none" cap="none" strike="noStrike">
                <a:solidFill>
                  <a:srgbClr val="00002E"/>
                </a:solidFill>
                <a:latin typeface="PT Sans"/>
                <a:ea typeface="PT Sans"/>
                <a:cs typeface="PT Sans"/>
                <a:sym typeface="PT Sans"/>
              </a:rPr>
              <a:t>Similarly, hypertension strongly correlated with CVD, especially in older age groups. Statistical tests confirmed dependencies between the target variable (cardio) and features like cholesterol, BMI category, hypertension, pulse pressure category, and age group (p-values ≈ 0).</a:t>
            </a:r>
            <a:endParaRPr b="0" i="0" sz="13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p:nvPr/>
        </p:nvSpPr>
        <p:spPr>
          <a:xfrm>
            <a:off x="837724" y="741759"/>
            <a:ext cx="7617976"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Feature Dependency Analysis</a:t>
            </a:r>
            <a:endParaRPr b="0" i="0" sz="4400" u="none" cap="none" strike="noStrike"/>
          </a:p>
        </p:txBody>
      </p:sp>
      <p:sp>
        <p:nvSpPr>
          <p:cNvPr id="210" name="Google Shape;210;p25"/>
          <p:cNvSpPr/>
          <p:nvPr/>
        </p:nvSpPr>
        <p:spPr>
          <a:xfrm>
            <a:off x="1790819" y="1924526"/>
            <a:ext cx="2898338" cy="351949"/>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Strongest Correlations</a:t>
            </a:r>
            <a:endParaRPr b="0" i="0" sz="2200" u="none" cap="none" strike="noStrike"/>
          </a:p>
        </p:txBody>
      </p:sp>
      <p:sp>
        <p:nvSpPr>
          <p:cNvPr id="211" name="Google Shape;211;p25"/>
          <p:cNvSpPr/>
          <p:nvPr/>
        </p:nvSpPr>
        <p:spPr>
          <a:xfrm>
            <a:off x="837724" y="2420064"/>
            <a:ext cx="3851434" cy="2298144"/>
          </a:xfrm>
          <a:prstGeom prst="rect">
            <a:avLst/>
          </a:prstGeom>
          <a:noFill/>
          <a:ln>
            <a:noFill/>
          </a:ln>
        </p:spPr>
        <p:txBody>
          <a:bodyPr anchorCtr="0" anchor="t" bIns="0" lIns="0" spcFirstLastPara="1" rIns="0" wrap="square" tIns="0">
            <a:noAutofit/>
          </a:bodyPr>
          <a:lstStyle/>
          <a:p>
            <a:pPr indent="0" lvl="0" marL="0" marR="0" rtl="0" algn="r">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Systolic pressure (ap_hi), Mean Arterial Pressure (MAP), Pulse Pressure (PP), and diastolic pressure (ap_lo) showed the strongest correlations with cardiovascular disease.</a:t>
            </a:r>
            <a:endParaRPr b="0" i="0" sz="1850" u="none" cap="none" strike="noStrike"/>
          </a:p>
        </p:txBody>
      </p:sp>
      <p:pic>
        <p:nvPicPr>
          <p:cNvPr descr="preencoded.png" id="212" name="Google Shape;212;p25"/>
          <p:cNvPicPr preferRelativeResize="0"/>
          <p:nvPr/>
        </p:nvPicPr>
        <p:blipFill rotWithShape="1">
          <a:blip r:embed="rId3">
            <a:alphaModFix/>
          </a:blip>
          <a:srcRect b="0" l="0" r="0" t="0"/>
          <a:stretch/>
        </p:blipFill>
        <p:spPr>
          <a:xfrm>
            <a:off x="5048131" y="2439114"/>
            <a:ext cx="4534138" cy="4534138"/>
          </a:xfrm>
          <a:prstGeom prst="rect">
            <a:avLst/>
          </a:prstGeom>
          <a:noFill/>
          <a:ln>
            <a:noFill/>
          </a:ln>
        </p:spPr>
      </p:pic>
      <p:pic>
        <p:nvPicPr>
          <p:cNvPr descr="preencoded.png" id="213" name="Google Shape;213;p25"/>
          <p:cNvPicPr preferRelativeResize="0"/>
          <p:nvPr/>
        </p:nvPicPr>
        <p:blipFill rotWithShape="1">
          <a:blip r:embed="rId4">
            <a:alphaModFix/>
          </a:blip>
          <a:srcRect b="0" l="0" r="0" t="0"/>
          <a:stretch/>
        </p:blipFill>
        <p:spPr>
          <a:xfrm>
            <a:off x="6013966" y="3360182"/>
            <a:ext cx="358140" cy="447675"/>
          </a:xfrm>
          <a:prstGeom prst="rect">
            <a:avLst/>
          </a:prstGeom>
          <a:noFill/>
          <a:ln>
            <a:noFill/>
          </a:ln>
        </p:spPr>
      </p:pic>
      <p:sp>
        <p:nvSpPr>
          <p:cNvPr id="214" name="Google Shape;214;p25"/>
          <p:cNvSpPr/>
          <p:nvPr/>
        </p:nvSpPr>
        <p:spPr>
          <a:xfrm>
            <a:off x="9941243" y="2499003"/>
            <a:ext cx="2867382"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Moderate Correlations</a:t>
            </a:r>
            <a:endParaRPr b="0" i="0" sz="2200" u="none" cap="none" strike="noStrike"/>
          </a:p>
        </p:txBody>
      </p:sp>
      <p:sp>
        <p:nvSpPr>
          <p:cNvPr id="215" name="Google Shape;215;p25"/>
          <p:cNvSpPr/>
          <p:nvPr/>
        </p:nvSpPr>
        <p:spPr>
          <a:xfrm>
            <a:off x="9941243" y="2994541"/>
            <a:ext cx="3851434"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Age, BMI, and weight demonstrated moderate correlations with cardiovascular disease risk.</a:t>
            </a:r>
            <a:endParaRPr b="0" i="0" sz="1850" u="none" cap="none" strike="noStrike"/>
          </a:p>
        </p:txBody>
      </p:sp>
      <p:pic>
        <p:nvPicPr>
          <p:cNvPr descr="preencoded.png" id="216" name="Google Shape;216;p25"/>
          <p:cNvPicPr preferRelativeResize="0"/>
          <p:nvPr/>
        </p:nvPicPr>
        <p:blipFill rotWithShape="1">
          <a:blip r:embed="rId5">
            <a:alphaModFix/>
          </a:blip>
          <a:srcRect b="0" l="0" r="0" t="0"/>
          <a:stretch/>
        </p:blipFill>
        <p:spPr>
          <a:xfrm>
            <a:off x="5048131" y="2439114"/>
            <a:ext cx="4534138" cy="4534138"/>
          </a:xfrm>
          <a:prstGeom prst="rect">
            <a:avLst/>
          </a:prstGeom>
          <a:noFill/>
          <a:ln>
            <a:noFill/>
          </a:ln>
        </p:spPr>
      </p:pic>
      <p:pic>
        <p:nvPicPr>
          <p:cNvPr descr="preencoded.png" id="217" name="Google Shape;217;p25"/>
          <p:cNvPicPr preferRelativeResize="0"/>
          <p:nvPr/>
        </p:nvPicPr>
        <p:blipFill rotWithShape="1">
          <a:blip r:embed="rId6">
            <a:alphaModFix/>
          </a:blip>
          <a:srcRect b="0" l="0" r="0" t="0"/>
          <a:stretch/>
        </p:blipFill>
        <p:spPr>
          <a:xfrm>
            <a:off x="8258175" y="3360182"/>
            <a:ext cx="358140" cy="447675"/>
          </a:xfrm>
          <a:prstGeom prst="rect">
            <a:avLst/>
          </a:prstGeom>
          <a:noFill/>
          <a:ln>
            <a:noFill/>
          </a:ln>
        </p:spPr>
      </p:pic>
      <p:sp>
        <p:nvSpPr>
          <p:cNvPr id="218" name="Google Shape;218;p25"/>
          <p:cNvSpPr/>
          <p:nvPr/>
        </p:nvSpPr>
        <p:spPr>
          <a:xfrm>
            <a:off x="9941243" y="5268635"/>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Weak Correlations</a:t>
            </a:r>
            <a:endParaRPr b="0" i="0" sz="2200" u="none" cap="none" strike="noStrike"/>
          </a:p>
        </p:txBody>
      </p:sp>
      <p:sp>
        <p:nvSpPr>
          <p:cNvPr id="219" name="Google Shape;219;p25"/>
          <p:cNvSpPr/>
          <p:nvPr/>
        </p:nvSpPr>
        <p:spPr>
          <a:xfrm>
            <a:off x="9941243" y="5764173"/>
            <a:ext cx="3851434"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Height showed minimal correlation with cardiovascular disease, while gender had no statistically significant relationship (p-value &gt; 0.05).</a:t>
            </a:r>
            <a:endParaRPr b="0" i="0" sz="1850" u="none" cap="none" strike="noStrike"/>
          </a:p>
        </p:txBody>
      </p:sp>
      <p:pic>
        <p:nvPicPr>
          <p:cNvPr descr="preencoded.png" id="220" name="Google Shape;220;p25"/>
          <p:cNvPicPr preferRelativeResize="0"/>
          <p:nvPr/>
        </p:nvPicPr>
        <p:blipFill rotWithShape="1">
          <a:blip r:embed="rId7">
            <a:alphaModFix/>
          </a:blip>
          <a:srcRect b="0" l="0" r="0" t="0"/>
          <a:stretch/>
        </p:blipFill>
        <p:spPr>
          <a:xfrm>
            <a:off x="5048131" y="2439114"/>
            <a:ext cx="4534138" cy="4534138"/>
          </a:xfrm>
          <a:prstGeom prst="rect">
            <a:avLst/>
          </a:prstGeom>
          <a:noFill/>
          <a:ln>
            <a:noFill/>
          </a:ln>
        </p:spPr>
      </p:pic>
      <p:pic>
        <p:nvPicPr>
          <p:cNvPr descr="preencoded.png" id="221" name="Google Shape;221;p25"/>
          <p:cNvPicPr preferRelativeResize="0"/>
          <p:nvPr/>
        </p:nvPicPr>
        <p:blipFill rotWithShape="1">
          <a:blip r:embed="rId8">
            <a:alphaModFix/>
          </a:blip>
          <a:srcRect b="0" l="0" r="0" t="0"/>
          <a:stretch/>
        </p:blipFill>
        <p:spPr>
          <a:xfrm>
            <a:off x="8258175" y="5604391"/>
            <a:ext cx="358140" cy="447675"/>
          </a:xfrm>
          <a:prstGeom prst="rect">
            <a:avLst/>
          </a:prstGeom>
          <a:noFill/>
          <a:ln>
            <a:noFill/>
          </a:ln>
        </p:spPr>
      </p:pic>
      <p:sp>
        <p:nvSpPr>
          <p:cNvPr id="222" name="Google Shape;222;p25"/>
          <p:cNvSpPr/>
          <p:nvPr/>
        </p:nvSpPr>
        <p:spPr>
          <a:xfrm>
            <a:off x="1872972" y="5077182"/>
            <a:ext cx="2816185" cy="351949"/>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Target Balance</a:t>
            </a:r>
            <a:endParaRPr b="0" i="0" sz="2200" u="none" cap="none" strike="noStrike"/>
          </a:p>
        </p:txBody>
      </p:sp>
      <p:sp>
        <p:nvSpPr>
          <p:cNvPr id="223" name="Google Shape;223;p25"/>
          <p:cNvSpPr/>
          <p:nvPr/>
        </p:nvSpPr>
        <p:spPr>
          <a:xfrm>
            <a:off x="837724" y="5572720"/>
            <a:ext cx="3851434" cy="1915120"/>
          </a:xfrm>
          <a:prstGeom prst="rect">
            <a:avLst/>
          </a:prstGeom>
          <a:noFill/>
          <a:ln>
            <a:noFill/>
          </a:ln>
        </p:spPr>
        <p:txBody>
          <a:bodyPr anchorCtr="0" anchor="t" bIns="0" lIns="0" spcFirstLastPara="1" rIns="0" wrap="square" tIns="0">
            <a:noAutofit/>
          </a:bodyPr>
          <a:lstStyle/>
          <a:p>
            <a:pPr indent="0" lvl="0" marL="0" marR="0" rtl="0" algn="r">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The target variable (cardio) was well-balanced in the dataset, allowing for effective model training without class imbalance issues.Both of them have a percentage 49.8%</a:t>
            </a:r>
            <a:endParaRPr b="0" i="0" sz="1850" u="none" cap="none" strike="noStrike"/>
          </a:p>
        </p:txBody>
      </p:sp>
      <p:pic>
        <p:nvPicPr>
          <p:cNvPr descr="preencoded.png" id="224" name="Google Shape;224;p25"/>
          <p:cNvPicPr preferRelativeResize="0"/>
          <p:nvPr/>
        </p:nvPicPr>
        <p:blipFill rotWithShape="1">
          <a:blip r:embed="rId9">
            <a:alphaModFix/>
          </a:blip>
          <a:srcRect b="0" l="0" r="0" t="0"/>
          <a:stretch/>
        </p:blipFill>
        <p:spPr>
          <a:xfrm>
            <a:off x="5048131" y="2439114"/>
            <a:ext cx="4534138" cy="4534138"/>
          </a:xfrm>
          <a:prstGeom prst="rect">
            <a:avLst/>
          </a:prstGeom>
          <a:noFill/>
          <a:ln>
            <a:noFill/>
          </a:ln>
        </p:spPr>
      </p:pic>
      <p:pic>
        <p:nvPicPr>
          <p:cNvPr descr="preencoded.png" id="225" name="Google Shape;225;p25"/>
          <p:cNvPicPr preferRelativeResize="0"/>
          <p:nvPr/>
        </p:nvPicPr>
        <p:blipFill rotWithShape="1">
          <a:blip r:embed="rId10">
            <a:alphaModFix/>
          </a:blip>
          <a:srcRect b="0" l="0" r="0" t="0"/>
          <a:stretch/>
        </p:blipFill>
        <p:spPr>
          <a:xfrm>
            <a:off x="6013966" y="5604391"/>
            <a:ext cx="358140" cy="44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p:nvPr/>
        </p:nvSpPr>
        <p:spPr>
          <a:xfrm>
            <a:off x="837724" y="2900482"/>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Dash Board Demo</a:t>
            </a:r>
            <a:endParaRPr b="0" i="0" sz="4400" u="none" cap="none" strike="noStrike"/>
          </a:p>
        </p:txBody>
      </p:sp>
      <p:pic>
        <p:nvPicPr>
          <p:cNvPr descr="preencoded.png" id="232" name="Google Shape;232;p26">
            <a:hlinkClick r:id="rId3"/>
          </p:cNvPr>
          <p:cNvPicPr preferRelativeResize="0"/>
          <p:nvPr/>
        </p:nvPicPr>
        <p:blipFill rotWithShape="1">
          <a:blip r:embed="rId4">
            <a:alphaModFix/>
          </a:blip>
          <a:srcRect b="0" l="0" r="0" t="0"/>
          <a:stretch/>
        </p:blipFill>
        <p:spPr>
          <a:xfrm>
            <a:off x="837724" y="4083248"/>
            <a:ext cx="12954952" cy="12458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